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Montserrat"/>
      <p:regular r:id="rId29"/>
      <p:bold r:id="rId30"/>
      <p:italic r:id="rId31"/>
      <p:boldItalic r:id="rId32"/>
    </p:embeddedFont>
    <p:embeddedFont>
      <p:font typeface="Montserrat Black"/>
      <p:bold r:id="rId33"/>
      <p:boldItalic r:id="rId34"/>
    </p:embeddedFont>
    <p:embeddedFont>
      <p:font typeface="Fira Sans Extra Condensed Medium"/>
      <p:regular r:id="rId35"/>
      <p:bold r:id="rId36"/>
      <p:italic r:id="rId37"/>
      <p:boldItalic r:id="rId38"/>
    </p:embeddedFont>
    <p:embeddedFont>
      <p:font typeface="Montserrat Medium"/>
      <p:regular r:id="rId39"/>
      <p:bold r:id="rId40"/>
      <p:italic r:id="rId41"/>
      <p:boldItalic r:id="rId42"/>
    </p:embeddedFont>
    <p:embeddedFont>
      <p:font typeface="Montserrat Light"/>
      <p:regular r:id="rId43"/>
      <p:bold r:id="rId44"/>
      <p:italic r:id="rId45"/>
      <p:boldItalic r:id="rId46"/>
    </p:embeddedFont>
    <p:embeddedFont>
      <p:font typeface="Archivo"/>
      <p:regular r:id="rId47"/>
      <p:bold r:id="rId48"/>
      <p:italic r:id="rId49"/>
      <p:boldItalic r:id="rId50"/>
    </p:embeddedFont>
    <p:embeddedFont>
      <p:font typeface="Source Sans Pr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537BA6-5E44-4051-8BAA-97449108178F}">
  <a:tblStyle styleId="{5A537BA6-5E44-4051-8BAA-9744910817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44" Type="http://schemas.openxmlformats.org/officeDocument/2006/relationships/font" Target="fonts/MontserratLight-bold.fntdata"/><Relationship Id="rId43" Type="http://schemas.openxmlformats.org/officeDocument/2006/relationships/font" Target="fonts/MontserratLight-regular.fntdata"/><Relationship Id="rId46" Type="http://schemas.openxmlformats.org/officeDocument/2006/relationships/font" Target="fonts/MontserratLight-boldItalic.fntdata"/><Relationship Id="rId45" Type="http://schemas.openxmlformats.org/officeDocument/2006/relationships/font" Target="fonts/MontserratLigh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Archivo-bold.fntdata"/><Relationship Id="rId47" Type="http://schemas.openxmlformats.org/officeDocument/2006/relationships/font" Target="fonts/Archivo-regular.fntdata"/><Relationship Id="rId49" Type="http://schemas.openxmlformats.org/officeDocument/2006/relationships/font" Target="fonts/Archiv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MontserratBlack-bold.fntdata"/><Relationship Id="rId32" Type="http://schemas.openxmlformats.org/officeDocument/2006/relationships/font" Target="fonts/Montserrat-boldItalic.fntdata"/><Relationship Id="rId35" Type="http://schemas.openxmlformats.org/officeDocument/2006/relationships/font" Target="fonts/FiraSansExtraCondensedMedium-regular.fntdata"/><Relationship Id="rId34" Type="http://schemas.openxmlformats.org/officeDocument/2006/relationships/font" Target="fonts/MontserratBlack-boldItalic.fntdata"/><Relationship Id="rId37" Type="http://schemas.openxmlformats.org/officeDocument/2006/relationships/font" Target="fonts/FiraSansExtraCondensedMedium-italic.fntdata"/><Relationship Id="rId36" Type="http://schemas.openxmlformats.org/officeDocument/2006/relationships/font" Target="fonts/FiraSansExtraCondensedMedium-bold.fntdata"/><Relationship Id="rId39" Type="http://schemas.openxmlformats.org/officeDocument/2006/relationships/font" Target="fonts/MontserratMedium-regular.fntdata"/><Relationship Id="rId38" Type="http://schemas.openxmlformats.org/officeDocument/2006/relationships/font" Target="fonts/FiraSansExtraCondensedMedium-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Montserrat-regular.fntdata"/><Relationship Id="rId51" Type="http://schemas.openxmlformats.org/officeDocument/2006/relationships/font" Target="fonts/SourceSansPro-regular.fntdata"/><Relationship Id="rId50" Type="http://schemas.openxmlformats.org/officeDocument/2006/relationships/font" Target="fonts/Archivo-boldItalic.fntdata"/><Relationship Id="rId53" Type="http://schemas.openxmlformats.org/officeDocument/2006/relationships/font" Target="fonts/SourceSansPro-italic.fntdata"/><Relationship Id="rId52" Type="http://schemas.openxmlformats.org/officeDocument/2006/relationships/font" Target="fonts/SourceSansPro-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SourceSansPro-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anguage_re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36e1e3490_0_13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536e1e3490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everyone! My group consisting of yao cong, kershawn, andy, zhi yi and myself will be </a:t>
            </a:r>
            <a:r>
              <a:rPr lang="en"/>
              <a:t>presenting to you on our project proposal with DELL technologies.</a:t>
            </a:r>
            <a:endParaRPr/>
          </a:p>
          <a:p>
            <a:pPr indent="0" lvl="0" marL="0" rtl="0" algn="l">
              <a:spcBef>
                <a:spcPts val="0"/>
              </a:spcBef>
              <a:spcAft>
                <a:spcPts val="0"/>
              </a:spcAft>
              <a:buNone/>
            </a:pPr>
            <a:r>
              <a:rPr lang="en"/>
              <a:t>As hackathons are taking into storm today, we would be analyzing on why people would like to participant in such events.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536e1e3490_0_28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536e1e3490_0_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Thank you Andy, now I will be going through how we plan to help Dell extend engagement with their participants.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plan to conduct Network Analysis on Dell’s twitter account to identify influential users who may extend Dell’s engagement outreach and facilitate information flow. We will use a crawler to collect all followers of Dell Technologies by traversing through their “following” relationships. We will also be scraping Dell Technologies’s most retweeted post to find out which followers retweeted and if the follower’s followers also retweeted and so on. This will also be represented in a network graph and if user A retweeted user B, there will be an edge connecting them together. With this data, we can find out the betweenness centrality of the followers as well as the in-degree of these followers (high in-degree centrality means they are social influencers who are frequently retweeted). Dell technologies should than ensure these followers are incentivized or motivated to continue follow their social media and retweet their post.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Also,To better understand how Dell is standing against its competitors, we will conduct competitor analysis to understand how well its competitors are engaging with their hackathon participants.We will be scraping different engagement counts of Dell and its competitors to compare their engagement rate.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90e53426e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90e53426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example of Network Analysis for extending engagement is to work with 3 main metrics taught in class.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First, the degree of centrality. It is used for</a:t>
            </a:r>
            <a:r>
              <a:rPr lang="en" sz="1200">
                <a:solidFill>
                  <a:schemeClr val="dk1"/>
                </a:solidFill>
                <a:highlight>
                  <a:srgbClr val="FFFFFF"/>
                </a:highlight>
              </a:rPr>
              <a:t> finding very connected individuals, popular individuals, individuals who are likely to hold most information or individuals who can quickly connect with the wider network. Examples of People with great influence are like Donald Trump, Jared Kushner and etc.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Next, we want to find the closeness centrality which is finding the individuals who are best placed to influence the entire network most quickly. Closeness centrality can help find good ‘broadcasters’, but in a highly-connected network, we will often find all nodes having a similar score. What may be more useful is using Closeness to find influencers in a single cluster. So how we approach this is to identify multiple (single type) clusters, which we can </a:t>
            </a:r>
            <a:r>
              <a:rPr lang="en" sz="1200">
                <a:solidFill>
                  <a:schemeClr val="dk1"/>
                </a:solidFill>
                <a:highlight>
                  <a:srgbClr val="FFFFFF"/>
                </a:highlight>
              </a:rPr>
              <a:t>then</a:t>
            </a:r>
            <a:r>
              <a:rPr lang="en" sz="1200">
                <a:solidFill>
                  <a:schemeClr val="dk1"/>
                </a:solidFill>
                <a:highlight>
                  <a:srgbClr val="FFFFFF"/>
                </a:highlight>
              </a:rPr>
              <a:t> identify the broadcasters of each single clusters. For example, if Institutes of Higher Learning like SMU follows a Dell Events Page. Every hackathon news will go through the SMU’s social media to reach to the students, hence SMU is a “broadcaster” in this case.</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Lastly, We want to work with </a:t>
            </a:r>
            <a:r>
              <a:rPr lang="en" sz="1200">
                <a:solidFill>
                  <a:schemeClr val="dk1"/>
                </a:solidFill>
                <a:highlight>
                  <a:srgbClr val="FFFFFF"/>
                </a:highlight>
              </a:rPr>
              <a:t>betweenness</a:t>
            </a:r>
            <a:r>
              <a:rPr lang="en" sz="1200">
                <a:solidFill>
                  <a:schemeClr val="dk1"/>
                </a:solidFill>
                <a:highlight>
                  <a:srgbClr val="FFFFFF"/>
                </a:highlight>
              </a:rPr>
              <a:t> centrality to find the individuals who influence the flow around a system. Betweenness is useful for analyzing communication dynamics, but should be used with care. A high betweenness count could indicate someone holds authority over disparate clusters in a network, or just that they are on the periphery of both clusters. This allows us to link the multiple (single-type) clusters together. Entities such as professors who works closely with Dell, are the links whom can link to multiple other institutions due to their network strength.</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36e1e3490_0_28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36e1e3490_0_2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following diagram illustrates our Architecture Diagram, where we scrape data mainly using python and its libraries from the internet. We will also process the data within the python scripts itself before ingesting all data to elasticsearch and displaying visually on Kibana.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90e53426e_5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90e53426e_5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Kibana is a source-available data visualization dashboard software for Elasticsearch, which is free and </a:t>
            </a:r>
            <a:r>
              <a:rPr lang="en" sz="1200">
                <a:solidFill>
                  <a:schemeClr val="dk1"/>
                </a:solidFill>
              </a:rPr>
              <a:t>it offers a vast variety of data visualizations formats</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590e53426e_5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590e53426e_5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This ranges from examples such as </a:t>
            </a:r>
            <a:r>
              <a:rPr lang="en" sz="1200">
                <a:solidFill>
                  <a:schemeClr val="dk1"/>
                </a:solidFill>
                <a:highlight>
                  <a:srgbClr val="FFFFFF"/>
                </a:highlight>
              </a:rPr>
              <a:t>histograms, line graphs, pie charts, sunbursts to location analysis, time series, ML and most importantly graphs and networks which we have been thought in week 5 and 6 of social analytics.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590e53426e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590e53426e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using an agile scrum methodology where we will work based on story points which we estimated at the start of each sprint. Each task allocation has its own estimation and story points which we have came together as a group and discuss our commitment to ensure all our vision and tasks are aligned. We decided to use Agile Scrum as It will help the team to focus on the current sprint objectives. For example, Sprint 1 we will obtain all the data using web scraping techniques and Sprint 2 we will be displaying the data on Kibana via elasticsearch for visualisations.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590e53426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590e53426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Management and Timeline will involve the usage of Git version control, utilised by github desktop </a:t>
            </a:r>
            <a:r>
              <a:rPr lang="en"/>
              <a:t>installed</a:t>
            </a:r>
            <a:r>
              <a:rPr lang="en"/>
              <a:t> on our machines to ensure that we are able to work independently and effectively while using github as our </a:t>
            </a:r>
            <a:r>
              <a:rPr lang="en"/>
              <a:t>repository</a:t>
            </a:r>
            <a:r>
              <a:rPr lang="en"/>
              <a:t>. Lastly, we will track each outstanding tasks individually via a Trello board which ensures all our tasks are completed by the end of Week 13. A snipshot of our Trello board will be shown shortly!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590e53426e_5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590e53426e_5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Trello will be our main way of managing our project. We would create cards/tasks that we need to do in each sprint and we will assign them to various people. This will keep our project organized and reduce any chances of work being duplicated. We would also hold meetings after every sprint, to gather up thoughts and questions. We would then communicate these questions to our sponsor/Dell, to let them know of our current progress and to clarify and questions. Yao cong will be the main point of contact between Dell and the team, and we would communicate through email.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590e53426e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590e53426e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tasks allocation that we arrived at right now, and it might be subject to further changes which hence we adopted the Agile Scrum methodology to ensure that everyone takes ownership of the project, and not just their individual assigned tasks.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90e53426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590e53426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proposed timeline for our </a:t>
            </a:r>
            <a:r>
              <a:rPr lang="en"/>
              <a:t>project</a:t>
            </a:r>
            <a:r>
              <a:rPr lang="en"/>
              <a:t>. Our team has actually started doing preliminary research on what webscraping is and what sort of libraries we should use. We have covered that in the earlier slides already. This week is week 7 and we are doing the presentation today. So for week 8, we would start doing the scraping, using tools like tensorflow, python and scikit-learn to do sentiment analysis and identify relevant hashtags and keywords. For week 9, we will be looking at competitor analysis. We will analyse competitors, competitors being companies that also hold hackathons. With these data collect, we would do a topic and trend analysis. On week 11, we will visualise our data, and provide insights to our sponsor. Week 12 would be </a:t>
            </a:r>
            <a:r>
              <a:rPr lang="en"/>
              <a:t>preparing</a:t>
            </a:r>
            <a:r>
              <a:rPr lang="en"/>
              <a:t> the final report and poster draft. Week 13 would be our final presentation. We would complete both report and poster after the presentation and prepare for submission.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90e53426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590e53426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table of contents we would be going through. </a:t>
            </a:r>
            <a:endParaRPr/>
          </a:p>
          <a:p>
            <a:pPr indent="0" lvl="0" marL="0" rtl="0" algn="l">
              <a:spcBef>
                <a:spcPts val="0"/>
              </a:spcBef>
              <a:spcAft>
                <a:spcPts val="0"/>
              </a:spcAft>
              <a:buNone/>
            </a:pPr>
            <a:r>
              <a:rPr lang="en"/>
              <a:t>Firstly</a:t>
            </a:r>
            <a:r>
              <a:rPr lang="en"/>
              <a:t>, we will have a brief description of dell, followed by the 3 categories we have split into : Intrinsic Motivation, trending topics and extending </a:t>
            </a:r>
            <a:r>
              <a:rPr lang="en"/>
              <a:t>engagement</a:t>
            </a:r>
            <a:r>
              <a:rPr lang="en"/>
              <a:t>.</a:t>
            </a:r>
            <a:endParaRPr/>
          </a:p>
          <a:p>
            <a:pPr indent="0" lvl="0" marL="0" rtl="0" algn="l">
              <a:spcBef>
                <a:spcPts val="0"/>
              </a:spcBef>
              <a:spcAft>
                <a:spcPts val="0"/>
              </a:spcAft>
              <a:buNone/>
            </a:pPr>
            <a:r>
              <a:rPr lang="en"/>
              <a:t>Next, the architecture diagram, project management, our timeline we have planned out and lastly the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590e53426e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590e53426e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we want to aid dell, by providing them with a dashboard that can summarise our </a:t>
            </a:r>
            <a:r>
              <a:rPr lang="en"/>
              <a:t>insights</a:t>
            </a:r>
            <a:r>
              <a:rPr lang="en"/>
              <a:t>. We would also learn about a customer centric approach, which is understanding our customer’s requirements clearly, and delivering what they request. We would also leave this course with social analytics frameworks and also webscraping skills. As a bonus, our team will walk away with visualisation skills as well as understanding of the ELK stack.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590e53426e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590e53426e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come to the end of our presentation and we will take questions now.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536e1e3490_0_2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536e1e3490_0_2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So firstly, i would be going through a short introduction of DELL Technologies.</a:t>
            </a:r>
            <a:endParaRPr>
              <a:solidFill>
                <a:schemeClr val="dk1"/>
              </a:solidFill>
            </a:endParaRPr>
          </a:p>
          <a:p>
            <a:pPr indent="0" lvl="0" marL="0" rtl="0" algn="l">
              <a:lnSpc>
                <a:spcPct val="115000"/>
              </a:lnSpc>
              <a:spcBef>
                <a:spcPts val="0"/>
              </a:spcBef>
              <a:spcAft>
                <a:spcPts val="0"/>
              </a:spcAft>
              <a:buNone/>
            </a:pPr>
            <a:r>
              <a:rPr lang="en">
                <a:solidFill>
                  <a:schemeClr val="dk1"/>
                </a:solidFill>
              </a:rPr>
              <a:t>Dell is an American technology company that develops, sells, repairs, and supports computers and related products and services. Dell was once a pure hardware vendor and has now expanded its business, offering various services such as data storage, information security, virtualization, analytics, and cloud computing.</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536e1e3490_0_13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536e1e3490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With the increasing demand towards hackathons, becoming a common place for companies to crowdsource ideas and reduce recruitment hiring process, Dell is not left out either as they seek for </a:t>
            </a:r>
            <a:r>
              <a:rPr lang="en">
                <a:solidFill>
                  <a:schemeClr val="dk1"/>
                </a:solidFill>
              </a:rPr>
              <a:t>individuals</a:t>
            </a:r>
            <a:r>
              <a:rPr lang="en">
                <a:solidFill>
                  <a:schemeClr val="dk1"/>
                </a:solidFill>
              </a:rPr>
              <a:t> who are passionate and talented thinkers. Popular hackathons hosted by other organisations includes code for good by JP Morgan or even HACK2HIRE by DBS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However, a virtual hackathon (Lifesavers’ Innovation Challenge) hosted in Quarter 2 2022 by Dell, has a significantly lower turnup rate compared to its sign up rate. Hence, Dell could be concerned that this may be the same case for future hackathons as they also hosts other hackathons such as Hacktrick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536e1e3490_0_14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536e1e3490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So dell is requiring us to seek data to potentially improve their future hackathons. Their objective is to utilise the information and insights gained through social analytics frameworks to better understand and plan future events.</a:t>
            </a:r>
            <a:endParaRPr>
              <a:solidFill>
                <a:schemeClr val="dk1"/>
              </a:solidFill>
            </a:endParaRPr>
          </a:p>
          <a:p>
            <a:pPr indent="0" lvl="0" marL="0" rtl="0" algn="l">
              <a:lnSpc>
                <a:spcPct val="115000"/>
              </a:lnSpc>
              <a:spcBef>
                <a:spcPts val="0"/>
              </a:spcBef>
              <a:spcAft>
                <a:spcPts val="0"/>
              </a:spcAft>
              <a:buNone/>
            </a:pPr>
            <a:r>
              <a:rPr lang="en">
                <a:solidFill>
                  <a:schemeClr val="dk1"/>
                </a:solidFill>
              </a:rPr>
              <a:t>To tackle the problem, we have decided to categorise them into 3 categories: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Intrinsic Motivation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Extend engagement with participants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Common interesting hackathon topics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 now i will pass my time to andy who would be sharing more about the </a:t>
            </a:r>
            <a:r>
              <a:rPr lang="en">
                <a:solidFill>
                  <a:schemeClr val="dk1"/>
                </a:solidFill>
              </a:rPr>
              <a:t>Intrinsic Motivation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36e1e3490_0_14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536e1e3490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So for intrinsic motivation, we will conduct Sentiment analysis on Dell’s past hackathons to study the attitudes, emotions or opinions of the participants towards the hackathons.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 how the process will look like.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Firstly, we will scrape data from forums or social media. </a:t>
            </a:r>
            <a:r>
              <a:rPr lang="en">
                <a:solidFill>
                  <a:schemeClr val="dk1"/>
                </a:solidFill>
              </a:rPr>
              <a:t>We will mainly be focusing on retrieving comments of Dell’s past hackathons rewards to check if it is beneficial to the audiences.</a:t>
            </a:r>
            <a:endParaRPr>
              <a:solidFill>
                <a:schemeClr val="dk1"/>
              </a:solidFill>
            </a:endParaRPr>
          </a:p>
          <a:p>
            <a:pPr indent="0" lvl="0" marL="0" rtl="0" algn="l">
              <a:lnSpc>
                <a:spcPct val="115000"/>
              </a:lnSpc>
              <a:spcBef>
                <a:spcPts val="0"/>
              </a:spcBef>
              <a:spcAft>
                <a:spcPts val="0"/>
              </a:spcAft>
              <a:buNone/>
            </a:pPr>
            <a:r>
              <a:rPr lang="en">
                <a:solidFill>
                  <a:schemeClr val="dk1"/>
                </a:solidFill>
              </a:rPr>
              <a:t>Next, it will be Feature Extraction whereby we will conduct tokenization, stopword removal, transform text into numbers using Word2vec algorithm</a:t>
            </a:r>
            <a:endParaRPr>
              <a:solidFill>
                <a:schemeClr val="dk1"/>
              </a:solidFill>
            </a:endParaRPr>
          </a:p>
          <a:p>
            <a:pPr indent="0" lvl="0" marL="0" rtl="0" algn="l">
              <a:lnSpc>
                <a:spcPct val="115000"/>
              </a:lnSpc>
              <a:spcBef>
                <a:spcPts val="0"/>
              </a:spcBef>
              <a:spcAft>
                <a:spcPts val="0"/>
              </a:spcAft>
              <a:buNone/>
            </a:pPr>
            <a:r>
              <a:rPr lang="en">
                <a:solidFill>
                  <a:schemeClr val="dk1"/>
                </a:solidFill>
              </a:rPr>
              <a:t>Subsequently, we will feed a sentiment-labelled training set to the machine learning algorithm</a:t>
            </a:r>
            <a:endParaRPr>
              <a:solidFill>
                <a:schemeClr val="dk1"/>
              </a:solidFill>
            </a:endParaRPr>
          </a:p>
          <a:p>
            <a:pPr indent="0" lvl="0" marL="0" rtl="0" algn="l">
              <a:lnSpc>
                <a:spcPct val="115000"/>
              </a:lnSpc>
              <a:spcBef>
                <a:spcPts val="0"/>
              </a:spcBef>
              <a:spcAft>
                <a:spcPts val="0"/>
              </a:spcAft>
              <a:buNone/>
            </a:pPr>
            <a:r>
              <a:rPr lang="en">
                <a:solidFill>
                  <a:schemeClr val="dk1"/>
                </a:solidFill>
              </a:rPr>
              <a:t>Lastly, we will feed scraped data into the algorithm to generate overall sentiment for the data.</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Subsequently, similar sentiment analysis can also be conducted on the competitors. Competitor analysis will be conducted on the competitors with positive sentiments to understand what the competitors are offering.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590e5342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590e5342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examples of analysis of intrinsic motivation. We will be </a:t>
            </a:r>
            <a:r>
              <a:rPr lang="en"/>
              <a:t>retrieving</a:t>
            </a:r>
            <a:r>
              <a:rPr lang="en"/>
              <a:t> keywords that identify emotions and attitudes towards a hackathon. Those words </a:t>
            </a:r>
            <a:r>
              <a:rPr lang="en"/>
              <a:t>highlighted in the red circles are keywords that we are looking for and to be fed to machine learning algorithm to generate the overall sentiment.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536e1e3490_0_28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536e1e3490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So for trending topics for hackathon. we will be obtaining common hackathon topics across the years by scraping multiple websites (Hardware zone, Reddit etc.) and conduct topic modelling to group them into clusters. Once this is complete, we will use the generated dataset from the previous step for trend analysis to get the gist of the popular hackathon topics across the years in attempt to predict the uprising trends.</a:t>
            </a:r>
            <a:endParaRPr>
              <a:solidFill>
                <a:schemeClr val="dk1"/>
              </a:solidFill>
            </a:endParaRPr>
          </a:p>
          <a:p>
            <a:pPr indent="0" lvl="0" marL="0" rtl="0" algn="l">
              <a:lnSpc>
                <a:spcPct val="115000"/>
              </a:lnSpc>
              <a:spcBef>
                <a:spcPts val="0"/>
              </a:spcBef>
              <a:spcAft>
                <a:spcPts val="0"/>
              </a:spcAft>
              <a:buNone/>
            </a:pPr>
            <a:r>
              <a:t/>
            </a:r>
            <a:endParaRPr sz="1050">
              <a:solidFill>
                <a:srgbClr val="202122"/>
              </a:solidFill>
              <a:highlight>
                <a:srgbClr val="FFFFFF"/>
              </a:highlight>
            </a:endParaRPr>
          </a:p>
          <a:p>
            <a:pPr indent="0" lvl="0" marL="0" rtl="0" algn="l">
              <a:lnSpc>
                <a:spcPct val="115000"/>
              </a:lnSpc>
              <a:spcBef>
                <a:spcPts val="0"/>
              </a:spcBef>
              <a:spcAft>
                <a:spcPts val="0"/>
              </a:spcAft>
              <a:buNone/>
            </a:pPr>
            <a:r>
              <a:rPr lang="en" sz="1050">
                <a:solidFill>
                  <a:srgbClr val="202122"/>
                </a:solidFill>
                <a:highlight>
                  <a:srgbClr val="FFFFFF"/>
                </a:highlight>
              </a:rPr>
              <a:t>This is how the process will look like. Firstly, we will attempt to extract topics into two textual corpora. </a:t>
            </a:r>
            <a:r>
              <a:rPr b="1" lang="en" sz="1050">
                <a:solidFill>
                  <a:srgbClr val="202122"/>
                </a:solidFill>
                <a:highlight>
                  <a:schemeClr val="lt1"/>
                </a:highlight>
              </a:rPr>
              <a:t>Text corpora</a:t>
            </a:r>
            <a:r>
              <a:rPr lang="en" sz="1050">
                <a:solidFill>
                  <a:srgbClr val="202122"/>
                </a:solidFill>
                <a:highlight>
                  <a:schemeClr val="lt1"/>
                </a:highlight>
              </a:rPr>
              <a:t> is a </a:t>
            </a:r>
            <a:r>
              <a:rPr lang="en" sz="1050">
                <a:solidFill>
                  <a:srgbClr val="0645AD"/>
                </a:solidFill>
                <a:highlight>
                  <a:schemeClr val="lt1"/>
                </a:highlight>
                <a:uFill>
                  <a:noFill/>
                </a:uFill>
                <a:hlinkClick r:id="rId2">
                  <a:extLst>
                    <a:ext uri="{A12FA001-AC4F-418D-AE19-62706E023703}">
                      <ahyp:hlinkClr val="tx"/>
                    </a:ext>
                  </a:extLst>
                </a:hlinkClick>
              </a:rPr>
              <a:t>language resource</a:t>
            </a:r>
            <a:r>
              <a:rPr lang="en" sz="1050">
                <a:solidFill>
                  <a:srgbClr val="202122"/>
                </a:solidFill>
                <a:highlight>
                  <a:schemeClr val="lt1"/>
                </a:highlight>
              </a:rPr>
              <a:t> consisting of a large and structured set of texts. In this case, we will have  one defined as the target corpus (current trend) and and reference corpus (last month trend).</a:t>
            </a:r>
            <a:r>
              <a:rPr lang="en" sz="1050">
                <a:solidFill>
                  <a:srgbClr val="202122"/>
                </a:solidFill>
                <a:highlight>
                  <a:srgbClr val="FFFFFF"/>
                </a:highlight>
              </a:rPr>
              <a:t> </a:t>
            </a:r>
            <a:endParaRPr sz="1050">
              <a:solidFill>
                <a:srgbClr val="202122"/>
              </a:solidFill>
              <a:highlight>
                <a:srgbClr val="FFFFFF"/>
              </a:highlight>
            </a:endParaRPr>
          </a:p>
          <a:p>
            <a:pPr indent="0" lvl="0" marL="0" rtl="0" algn="l">
              <a:lnSpc>
                <a:spcPct val="115000"/>
              </a:lnSpc>
              <a:spcBef>
                <a:spcPts val="0"/>
              </a:spcBef>
              <a:spcAft>
                <a:spcPts val="0"/>
              </a:spcAft>
              <a:buNone/>
            </a:pPr>
            <a:r>
              <a:rPr lang="en" sz="1050">
                <a:solidFill>
                  <a:srgbClr val="404040"/>
                </a:solidFill>
                <a:highlight>
                  <a:srgbClr val="FCFCFC"/>
                </a:highlight>
              </a:rPr>
              <a:t>Once we have both corpora, we will be running the two corpora through the Topic Extraction pipeline: Normalization -&gt; Noun Phrase extraction -&gt; Refinement -&gt; Scoring. In this stage, the algorithm will also train a W2V model on the joint corpora to be used for the clustering report (this step can be skipped). In the second stage the topic lists are being compared and analyzed. Finally the UI reads the analysis data and generates automatic reports for extracted topics, “Hot” and “Cold” trends, and topic clustering in 2D space.</a:t>
            </a:r>
            <a:endParaRPr sz="1050">
              <a:solidFill>
                <a:srgbClr val="202122"/>
              </a:solidFill>
              <a:highlight>
                <a:srgbClr val="FFFFFF"/>
              </a:highlight>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90e53426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590e53426e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are the examples of analysis of Trending Topics . We will be retrieving keywords that identify the topics of a hackathon through the winners or participants post on social media. This allows us to retrieve information on what makes a successful team and hackathon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2"/>
            </a:gs>
            <a:gs pos="100000">
              <a:schemeClr val="accent1"/>
            </a:gs>
          </a:gsLst>
          <a:path path="circle">
            <a:fillToRect l="100%" t="100%"/>
          </a:path>
          <a:tileRect b="-100%" r="-100%"/>
        </a:gradFill>
      </p:bgPr>
    </p:bg>
    <p:spTree>
      <p:nvGrpSpPr>
        <p:cNvPr id="54" name="Shape 54"/>
        <p:cNvGrpSpPr/>
        <p:nvPr/>
      </p:nvGrpSpPr>
      <p:grpSpPr>
        <a:xfrm>
          <a:off x="0" y="0"/>
          <a:ext cx="0" cy="0"/>
          <a:chOff x="0" y="0"/>
          <a:chExt cx="0" cy="0"/>
        </a:xfrm>
      </p:grpSpPr>
      <p:grpSp>
        <p:nvGrpSpPr>
          <p:cNvPr id="55" name="Google Shape;55;p14"/>
          <p:cNvGrpSpPr/>
          <p:nvPr/>
        </p:nvGrpSpPr>
        <p:grpSpPr>
          <a:xfrm>
            <a:off x="3078602" y="0"/>
            <a:ext cx="6065389" cy="5143642"/>
            <a:chOff x="2052402" y="0"/>
            <a:chExt cx="6065389" cy="5143642"/>
          </a:xfrm>
        </p:grpSpPr>
        <p:sp>
          <p:nvSpPr>
            <p:cNvPr id="56" name="Google Shape;56;p14"/>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14"/>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14"/>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 name="Google Shape;59;p14"/>
          <p:cNvSpPr txBox="1"/>
          <p:nvPr>
            <p:ph type="ctrTitle"/>
          </p:nvPr>
        </p:nvSpPr>
        <p:spPr>
          <a:xfrm>
            <a:off x="685800" y="1771550"/>
            <a:ext cx="7772400" cy="16005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rgbClr val="D1F6FF"/>
            </a:gs>
          </a:gsLst>
          <a:path path="circle">
            <a:fillToRect l="100%" t="100%"/>
          </a:path>
          <a:tileRect b="-100%" r="-100%"/>
        </a:gradFill>
      </p:bgPr>
    </p:bg>
    <p:spTree>
      <p:nvGrpSpPr>
        <p:cNvPr id="60" name="Shape 60"/>
        <p:cNvGrpSpPr/>
        <p:nvPr/>
      </p:nvGrpSpPr>
      <p:grpSpPr>
        <a:xfrm>
          <a:off x="0" y="0"/>
          <a:ext cx="0" cy="0"/>
          <a:chOff x="0" y="0"/>
          <a:chExt cx="0" cy="0"/>
        </a:xfrm>
      </p:grpSpPr>
      <p:grpSp>
        <p:nvGrpSpPr>
          <p:cNvPr id="61" name="Google Shape;61;p15"/>
          <p:cNvGrpSpPr/>
          <p:nvPr/>
        </p:nvGrpSpPr>
        <p:grpSpPr>
          <a:xfrm>
            <a:off x="3078602" y="0"/>
            <a:ext cx="6065389" cy="5143642"/>
            <a:chOff x="2052402" y="0"/>
            <a:chExt cx="6065389" cy="5143642"/>
          </a:xfrm>
        </p:grpSpPr>
        <p:sp>
          <p:nvSpPr>
            <p:cNvPr id="62" name="Google Shape;62;p15"/>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15"/>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5"/>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 name="Google Shape;65;p15"/>
          <p:cNvSpPr txBox="1"/>
          <p:nvPr>
            <p:ph type="ctrTitle"/>
          </p:nvPr>
        </p:nvSpPr>
        <p:spPr>
          <a:xfrm>
            <a:off x="685800" y="1668151"/>
            <a:ext cx="7772400" cy="1311600"/>
          </a:xfrm>
          <a:prstGeom prst="rect">
            <a:avLst/>
          </a:prstGeom>
        </p:spPr>
        <p:txBody>
          <a:bodyPr anchorCtr="0" anchor="b" bIns="0" lIns="0" spcFirstLastPara="1" rIns="0" wrap="square" tIns="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
        <p:nvSpPr>
          <p:cNvPr id="66" name="Google Shape;66;p15"/>
          <p:cNvSpPr txBox="1"/>
          <p:nvPr>
            <p:ph idx="1" type="subTitle"/>
          </p:nvPr>
        </p:nvSpPr>
        <p:spPr>
          <a:xfrm>
            <a:off x="685800" y="3076652"/>
            <a:ext cx="7772400" cy="398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dk1"/>
            </a:gs>
            <a:gs pos="100000">
              <a:schemeClr val="accent2"/>
            </a:gs>
          </a:gsLst>
          <a:path path="circle">
            <a:fillToRect l="100%" t="100%"/>
          </a:path>
          <a:tileRect b="-100%" r="-100%"/>
        </a:gradFill>
      </p:bgPr>
    </p:bg>
    <p:spTree>
      <p:nvGrpSpPr>
        <p:cNvPr id="67" name="Shape 67"/>
        <p:cNvGrpSpPr/>
        <p:nvPr/>
      </p:nvGrpSpPr>
      <p:grpSpPr>
        <a:xfrm>
          <a:off x="0" y="0"/>
          <a:ext cx="0" cy="0"/>
          <a:chOff x="0" y="0"/>
          <a:chExt cx="0" cy="0"/>
        </a:xfrm>
      </p:grpSpPr>
      <p:grpSp>
        <p:nvGrpSpPr>
          <p:cNvPr id="68" name="Google Shape;68;p16"/>
          <p:cNvGrpSpPr/>
          <p:nvPr/>
        </p:nvGrpSpPr>
        <p:grpSpPr>
          <a:xfrm>
            <a:off x="3078602" y="0"/>
            <a:ext cx="6065389" cy="5143642"/>
            <a:chOff x="2052402" y="0"/>
            <a:chExt cx="6065389" cy="5143642"/>
          </a:xfrm>
        </p:grpSpPr>
        <p:sp>
          <p:nvSpPr>
            <p:cNvPr id="69" name="Google Shape;69;p16"/>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6"/>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6"/>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2" name="Google Shape;72;p16"/>
          <p:cNvSpPr txBox="1"/>
          <p:nvPr>
            <p:ph idx="1" type="body"/>
          </p:nvPr>
        </p:nvSpPr>
        <p:spPr>
          <a:xfrm>
            <a:off x="810450" y="1593500"/>
            <a:ext cx="5783700" cy="2736900"/>
          </a:xfrm>
          <a:prstGeom prst="rect">
            <a:avLst/>
          </a:prstGeom>
        </p:spPr>
        <p:txBody>
          <a:bodyPr anchorCtr="0" anchor="t" bIns="0" lIns="0" spcFirstLastPara="1" rIns="0" wrap="square" tIns="0">
            <a:noAutofit/>
          </a:bodyPr>
          <a:lstStyle>
            <a:lvl1pPr indent="-431800" lvl="0" marL="457200" rtl="0">
              <a:spcBef>
                <a:spcPts val="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rtl="0">
              <a:spcBef>
                <a:spcPts val="600"/>
              </a:spcBef>
              <a:spcAft>
                <a:spcPts val="600"/>
              </a:spcAft>
              <a:buClr>
                <a:schemeClr val="lt1"/>
              </a:buClr>
              <a:buSzPts val="3200"/>
              <a:buChar char="■"/>
              <a:defRPr sz="3200">
                <a:solidFill>
                  <a:schemeClr val="lt1"/>
                </a:solidFill>
              </a:defRPr>
            </a:lvl9pPr>
          </a:lstStyle>
          <a:p/>
        </p:txBody>
      </p:sp>
      <p:sp>
        <p:nvSpPr>
          <p:cNvPr id="73" name="Google Shape;73;p16"/>
          <p:cNvSpPr txBox="1"/>
          <p:nvPr/>
        </p:nvSpPr>
        <p:spPr>
          <a:xfrm>
            <a:off x="810450" y="670269"/>
            <a:ext cx="19572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600">
                <a:solidFill>
                  <a:schemeClr val="lt1"/>
                </a:solidFill>
                <a:latin typeface="Montserrat"/>
                <a:ea typeface="Montserrat"/>
                <a:cs typeface="Montserrat"/>
                <a:sym typeface="Montserrat"/>
              </a:rPr>
              <a:t>“</a:t>
            </a:r>
            <a:endParaRPr b="1" sz="9600">
              <a:solidFill>
                <a:schemeClr val="lt1"/>
              </a:solidFill>
              <a:latin typeface="Montserrat"/>
              <a:ea typeface="Montserrat"/>
              <a:cs typeface="Montserrat"/>
              <a:sym typeface="Montserrat"/>
            </a:endParaRPr>
          </a:p>
        </p:txBody>
      </p:sp>
      <p:sp>
        <p:nvSpPr>
          <p:cNvPr id="74" name="Google Shape;74;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5" name="Shape 75"/>
        <p:cNvGrpSpPr/>
        <p:nvPr/>
      </p:nvGrpSpPr>
      <p:grpSpPr>
        <a:xfrm>
          <a:off x="0" y="0"/>
          <a:ext cx="0" cy="0"/>
          <a:chOff x="0" y="0"/>
          <a:chExt cx="0" cy="0"/>
        </a:xfrm>
      </p:grpSpPr>
      <p:grpSp>
        <p:nvGrpSpPr>
          <p:cNvPr id="76" name="Google Shape;76;p17"/>
          <p:cNvGrpSpPr/>
          <p:nvPr/>
        </p:nvGrpSpPr>
        <p:grpSpPr>
          <a:xfrm>
            <a:off x="5005048" y="0"/>
            <a:ext cx="4138960" cy="5143642"/>
            <a:chOff x="5005048" y="0"/>
            <a:chExt cx="4138960" cy="5143642"/>
          </a:xfrm>
        </p:grpSpPr>
        <p:sp>
          <p:nvSpPr>
            <p:cNvPr id="77" name="Google Shape;77;p17"/>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7"/>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7"/>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0" name="Google Shape;80;p17"/>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7"/>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600"/>
              </a:spcBef>
              <a:spcAft>
                <a:spcPts val="0"/>
              </a:spcAft>
              <a:buSzPts val="2400"/>
              <a:buChar char="○"/>
              <a:defRPr/>
            </a:lvl2pPr>
            <a:lvl3pPr indent="-381000" lvl="2" marL="1371600" rtl="0">
              <a:spcBef>
                <a:spcPts val="600"/>
              </a:spcBef>
              <a:spcAft>
                <a:spcPts val="0"/>
              </a:spcAft>
              <a:buSzPts val="2400"/>
              <a:buChar char="■"/>
              <a:defRPr/>
            </a:lvl3pPr>
            <a:lvl4pPr indent="-381000" lvl="3" marL="1828800" rtl="0">
              <a:spcBef>
                <a:spcPts val="600"/>
              </a:spcBef>
              <a:spcAft>
                <a:spcPts val="0"/>
              </a:spcAft>
              <a:buSzPts val="2400"/>
              <a:buChar char="●"/>
              <a:defRPr/>
            </a:lvl4pPr>
            <a:lvl5pPr indent="-381000" lvl="4" marL="2286000" rtl="0">
              <a:spcBef>
                <a:spcPts val="600"/>
              </a:spcBef>
              <a:spcAft>
                <a:spcPts val="0"/>
              </a:spcAft>
              <a:buSzPts val="2400"/>
              <a:buChar char="○"/>
              <a:defRPr/>
            </a:lvl5pPr>
            <a:lvl6pPr indent="-381000" lvl="5" marL="2743200" rtl="0">
              <a:spcBef>
                <a:spcPts val="600"/>
              </a:spcBef>
              <a:spcAft>
                <a:spcPts val="0"/>
              </a:spcAft>
              <a:buSzPts val="2400"/>
              <a:buChar char="■"/>
              <a:defRPr/>
            </a:lvl6pPr>
            <a:lvl7pPr indent="-381000" lvl="6" marL="3200400" rtl="0">
              <a:spcBef>
                <a:spcPts val="600"/>
              </a:spcBef>
              <a:spcAft>
                <a:spcPts val="0"/>
              </a:spcAft>
              <a:buSzPts val="2400"/>
              <a:buChar char="●"/>
              <a:defRPr/>
            </a:lvl7pPr>
            <a:lvl8pPr indent="-381000" lvl="7" marL="3657600" rtl="0">
              <a:spcBef>
                <a:spcPts val="600"/>
              </a:spcBef>
              <a:spcAft>
                <a:spcPts val="0"/>
              </a:spcAft>
              <a:buSzPts val="2400"/>
              <a:buChar char="○"/>
              <a:defRPr/>
            </a:lvl8pPr>
            <a:lvl9pPr indent="-381000" lvl="8" marL="4114800" rtl="0">
              <a:spcBef>
                <a:spcPts val="600"/>
              </a:spcBef>
              <a:spcAft>
                <a:spcPts val="600"/>
              </a:spcAft>
              <a:buSzPts val="2400"/>
              <a:buChar char="■"/>
              <a:defRPr/>
            </a:lvl9pPr>
          </a:lstStyle>
          <a:p/>
        </p:txBody>
      </p:sp>
      <p:sp>
        <p:nvSpPr>
          <p:cNvPr id="82" name="Google Shape;82;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3" name="Shape 83"/>
        <p:cNvGrpSpPr/>
        <p:nvPr/>
      </p:nvGrpSpPr>
      <p:grpSpPr>
        <a:xfrm>
          <a:off x="0" y="0"/>
          <a:ext cx="0" cy="0"/>
          <a:chOff x="0" y="0"/>
          <a:chExt cx="0" cy="0"/>
        </a:xfrm>
      </p:grpSpPr>
      <p:grpSp>
        <p:nvGrpSpPr>
          <p:cNvPr id="84" name="Google Shape;84;p18"/>
          <p:cNvGrpSpPr/>
          <p:nvPr/>
        </p:nvGrpSpPr>
        <p:grpSpPr>
          <a:xfrm>
            <a:off x="5005048" y="0"/>
            <a:ext cx="4138960" cy="5143642"/>
            <a:chOff x="5005048" y="0"/>
            <a:chExt cx="4138960" cy="5143642"/>
          </a:xfrm>
        </p:grpSpPr>
        <p:sp>
          <p:nvSpPr>
            <p:cNvPr id="85" name="Google Shape;85;p18"/>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8"/>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8"/>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8" name="Google Shape;88;p18"/>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8"/>
          <p:cNvSpPr txBox="1"/>
          <p:nvPr>
            <p:ph idx="1" type="body"/>
          </p:nvPr>
        </p:nvSpPr>
        <p:spPr>
          <a:xfrm>
            <a:off x="855300" y="1430150"/>
            <a:ext cx="3473100" cy="331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90" name="Google Shape;90;p18"/>
          <p:cNvSpPr txBox="1"/>
          <p:nvPr>
            <p:ph idx="2" type="body"/>
          </p:nvPr>
        </p:nvSpPr>
        <p:spPr>
          <a:xfrm>
            <a:off x="4815605" y="1430150"/>
            <a:ext cx="3473100" cy="331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91" name="Google Shape;91;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2" name="Shape 92"/>
        <p:cNvGrpSpPr/>
        <p:nvPr/>
      </p:nvGrpSpPr>
      <p:grpSpPr>
        <a:xfrm>
          <a:off x="0" y="0"/>
          <a:ext cx="0" cy="0"/>
          <a:chOff x="0" y="0"/>
          <a:chExt cx="0" cy="0"/>
        </a:xfrm>
      </p:grpSpPr>
      <p:grpSp>
        <p:nvGrpSpPr>
          <p:cNvPr id="93" name="Google Shape;93;p19"/>
          <p:cNvGrpSpPr/>
          <p:nvPr/>
        </p:nvGrpSpPr>
        <p:grpSpPr>
          <a:xfrm>
            <a:off x="5005048" y="0"/>
            <a:ext cx="4138960" cy="5143642"/>
            <a:chOff x="5005048" y="0"/>
            <a:chExt cx="4138960" cy="5143642"/>
          </a:xfrm>
        </p:grpSpPr>
        <p:sp>
          <p:nvSpPr>
            <p:cNvPr id="94" name="Google Shape;94;p19"/>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9"/>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9"/>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7" name="Google Shape;97;p19"/>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9"/>
          <p:cNvSpPr txBox="1"/>
          <p:nvPr>
            <p:ph idx="1" type="body"/>
          </p:nvPr>
        </p:nvSpPr>
        <p:spPr>
          <a:xfrm>
            <a:off x="855300" y="1430150"/>
            <a:ext cx="2315700" cy="33198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99" name="Google Shape;99;p19"/>
          <p:cNvSpPr txBox="1"/>
          <p:nvPr>
            <p:ph idx="2" type="body"/>
          </p:nvPr>
        </p:nvSpPr>
        <p:spPr>
          <a:xfrm>
            <a:off x="3414211" y="1430150"/>
            <a:ext cx="2315700" cy="33198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00" name="Google Shape;100;p19"/>
          <p:cNvSpPr txBox="1"/>
          <p:nvPr>
            <p:ph idx="3" type="body"/>
          </p:nvPr>
        </p:nvSpPr>
        <p:spPr>
          <a:xfrm>
            <a:off x="5973122" y="1430150"/>
            <a:ext cx="2315700" cy="33198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01" name="Google Shape;101;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grpSp>
        <p:nvGrpSpPr>
          <p:cNvPr id="103" name="Google Shape;103;p20"/>
          <p:cNvGrpSpPr/>
          <p:nvPr/>
        </p:nvGrpSpPr>
        <p:grpSpPr>
          <a:xfrm>
            <a:off x="5005048" y="0"/>
            <a:ext cx="4138960" cy="5143642"/>
            <a:chOff x="5005048" y="0"/>
            <a:chExt cx="4138960" cy="5143642"/>
          </a:xfrm>
        </p:grpSpPr>
        <p:sp>
          <p:nvSpPr>
            <p:cNvPr id="104" name="Google Shape;104;p20"/>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20"/>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20"/>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7" name="Google Shape;107;p20"/>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grpSp>
        <p:nvGrpSpPr>
          <p:cNvPr id="110" name="Google Shape;110;p21"/>
          <p:cNvGrpSpPr/>
          <p:nvPr/>
        </p:nvGrpSpPr>
        <p:grpSpPr>
          <a:xfrm>
            <a:off x="5005048" y="0"/>
            <a:ext cx="4138960" cy="5143642"/>
            <a:chOff x="5005048" y="0"/>
            <a:chExt cx="4138960" cy="5143642"/>
          </a:xfrm>
        </p:grpSpPr>
        <p:sp>
          <p:nvSpPr>
            <p:cNvPr id="111" name="Google Shape;111;p21"/>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21"/>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21"/>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4" name="Google Shape;114;p21"/>
          <p:cNvSpPr txBox="1"/>
          <p:nvPr>
            <p:ph idx="1" type="body"/>
          </p:nvPr>
        </p:nvSpPr>
        <p:spPr>
          <a:xfrm>
            <a:off x="855300" y="4406300"/>
            <a:ext cx="7433400" cy="300000"/>
          </a:xfrm>
          <a:prstGeom prst="rect">
            <a:avLst/>
          </a:prstGeom>
        </p:spPr>
        <p:txBody>
          <a:bodyPr anchorCtr="0" anchor="t" bIns="0" lIns="0" spcFirstLastPara="1" rIns="0" wrap="square" tIns="0">
            <a:noAutofit/>
          </a:bodyPr>
          <a:lstStyle>
            <a:lvl1pPr indent="-228600" lvl="0" marL="457200" rtl="0">
              <a:spcBef>
                <a:spcPts val="0"/>
              </a:spcBef>
              <a:spcAft>
                <a:spcPts val="600"/>
              </a:spcAft>
              <a:buClr>
                <a:schemeClr val="accent2"/>
              </a:buClr>
              <a:buSzPts val="1800"/>
              <a:buNone/>
              <a:defRPr sz="1800">
                <a:solidFill>
                  <a:schemeClr val="accent2"/>
                </a:solidFill>
              </a:defRPr>
            </a:lvl1pPr>
          </a:lstStyle>
          <a:p/>
        </p:txBody>
      </p:sp>
      <p:sp>
        <p:nvSpPr>
          <p:cNvPr id="115" name="Google Shape;115;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grpSp>
        <p:nvGrpSpPr>
          <p:cNvPr id="117" name="Google Shape;117;p22"/>
          <p:cNvGrpSpPr/>
          <p:nvPr/>
        </p:nvGrpSpPr>
        <p:grpSpPr>
          <a:xfrm>
            <a:off x="3078602" y="0"/>
            <a:ext cx="6065389" cy="5143642"/>
            <a:chOff x="2052402" y="0"/>
            <a:chExt cx="6065389" cy="5143642"/>
          </a:xfrm>
        </p:grpSpPr>
        <p:sp>
          <p:nvSpPr>
            <p:cNvPr id="118" name="Google Shape;118;p22"/>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22"/>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22"/>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1" name="Google Shape;121;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2"/>
            </a:gs>
            <a:gs pos="100000">
              <a:schemeClr val="accent1"/>
            </a:gs>
          </a:gsLst>
          <a:path path="circle">
            <a:fillToRect l="100%" t="100%"/>
          </a:path>
          <a:tileRect b="-100%" r="-100%"/>
        </a:gradFill>
      </p:bgPr>
    </p:bg>
    <p:spTree>
      <p:nvGrpSpPr>
        <p:cNvPr id="122" name="Shape 122"/>
        <p:cNvGrpSpPr/>
        <p:nvPr/>
      </p:nvGrpSpPr>
      <p:grpSpPr>
        <a:xfrm>
          <a:off x="0" y="0"/>
          <a:ext cx="0" cy="0"/>
          <a:chOff x="0" y="0"/>
          <a:chExt cx="0" cy="0"/>
        </a:xfrm>
      </p:grpSpPr>
      <p:grpSp>
        <p:nvGrpSpPr>
          <p:cNvPr id="123" name="Google Shape;123;p23"/>
          <p:cNvGrpSpPr/>
          <p:nvPr/>
        </p:nvGrpSpPr>
        <p:grpSpPr>
          <a:xfrm>
            <a:off x="3078602" y="0"/>
            <a:ext cx="6065389" cy="5143642"/>
            <a:chOff x="2052402" y="0"/>
            <a:chExt cx="6065389" cy="5143642"/>
          </a:xfrm>
        </p:grpSpPr>
        <p:sp>
          <p:nvSpPr>
            <p:cNvPr id="124" name="Google Shape;124;p23"/>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23"/>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23"/>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7" name="Google Shape;127;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9pPr>
          </a:lstStyle>
          <a:p/>
        </p:txBody>
      </p:sp>
      <p:sp>
        <p:nvSpPr>
          <p:cNvPr id="52" name="Google Shape;52;p13"/>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81000" lvl="0" marL="4572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indent="-381000" lvl="1" marL="9144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indent="-381000" lvl="2" marL="13716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indent="-381000" lvl="3" marL="18288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indent="-381000" lvl="4" marL="2286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indent="-381000" lvl="5" marL="27432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indent="-381000" lvl="6" marL="32004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indent="-381000" lvl="7" marL="36576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indent="-381000" lvl="8" marL="41148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p:txBody>
      </p:sp>
      <p:sp>
        <p:nvSpPr>
          <p:cNvPr id="53" name="Google Shape;53;p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b="1" sz="1300">
                <a:solidFill>
                  <a:schemeClr val="dk2"/>
                </a:solidFill>
                <a:latin typeface="Montserrat"/>
                <a:ea typeface="Montserrat"/>
                <a:cs typeface="Montserrat"/>
                <a:sym typeface="Montserrat"/>
              </a:defRPr>
            </a:lvl1pPr>
            <a:lvl2pPr lvl="1" rtl="0" algn="r">
              <a:buNone/>
              <a:defRPr b="1" sz="1300">
                <a:solidFill>
                  <a:schemeClr val="dk2"/>
                </a:solidFill>
                <a:latin typeface="Montserrat"/>
                <a:ea typeface="Montserrat"/>
                <a:cs typeface="Montserrat"/>
                <a:sym typeface="Montserrat"/>
              </a:defRPr>
            </a:lvl2pPr>
            <a:lvl3pPr lvl="2" rtl="0" algn="r">
              <a:buNone/>
              <a:defRPr b="1" sz="1300">
                <a:solidFill>
                  <a:schemeClr val="dk2"/>
                </a:solidFill>
                <a:latin typeface="Montserrat"/>
                <a:ea typeface="Montserrat"/>
                <a:cs typeface="Montserrat"/>
                <a:sym typeface="Montserrat"/>
              </a:defRPr>
            </a:lvl3pPr>
            <a:lvl4pPr lvl="3" rtl="0" algn="r">
              <a:buNone/>
              <a:defRPr b="1" sz="1300">
                <a:solidFill>
                  <a:schemeClr val="dk2"/>
                </a:solidFill>
                <a:latin typeface="Montserrat"/>
                <a:ea typeface="Montserrat"/>
                <a:cs typeface="Montserrat"/>
                <a:sym typeface="Montserrat"/>
              </a:defRPr>
            </a:lvl4pPr>
            <a:lvl5pPr lvl="4" rtl="0" algn="r">
              <a:buNone/>
              <a:defRPr b="1" sz="1300">
                <a:solidFill>
                  <a:schemeClr val="dk2"/>
                </a:solidFill>
                <a:latin typeface="Montserrat"/>
                <a:ea typeface="Montserrat"/>
                <a:cs typeface="Montserrat"/>
                <a:sym typeface="Montserrat"/>
              </a:defRPr>
            </a:lvl5pPr>
            <a:lvl6pPr lvl="5" rtl="0" algn="r">
              <a:buNone/>
              <a:defRPr b="1" sz="1300">
                <a:solidFill>
                  <a:schemeClr val="dk2"/>
                </a:solidFill>
                <a:latin typeface="Montserrat"/>
                <a:ea typeface="Montserrat"/>
                <a:cs typeface="Montserrat"/>
                <a:sym typeface="Montserrat"/>
              </a:defRPr>
            </a:lvl6pPr>
            <a:lvl7pPr lvl="6" rtl="0" algn="r">
              <a:buNone/>
              <a:defRPr b="1" sz="1300">
                <a:solidFill>
                  <a:schemeClr val="dk2"/>
                </a:solidFill>
                <a:latin typeface="Montserrat"/>
                <a:ea typeface="Montserrat"/>
                <a:cs typeface="Montserrat"/>
                <a:sym typeface="Montserrat"/>
              </a:defRPr>
            </a:lvl7pPr>
            <a:lvl8pPr lvl="7" rtl="0" algn="r">
              <a:buNone/>
              <a:defRPr b="1" sz="1300">
                <a:solidFill>
                  <a:schemeClr val="dk2"/>
                </a:solidFill>
                <a:latin typeface="Montserrat"/>
                <a:ea typeface="Montserrat"/>
                <a:cs typeface="Montserrat"/>
                <a:sym typeface="Montserrat"/>
              </a:defRPr>
            </a:lvl8pPr>
            <a:lvl9pPr lvl="8" rtl="0" algn="r">
              <a:buNone/>
              <a:defRPr b="1"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38.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ctrTitle"/>
          </p:nvPr>
        </p:nvSpPr>
        <p:spPr>
          <a:xfrm>
            <a:off x="272200" y="1707950"/>
            <a:ext cx="8712600" cy="314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Analysing “why” people participate in </a:t>
            </a:r>
            <a:r>
              <a:rPr i="1" lang="en" sz="3300"/>
              <a:t>hackathons</a:t>
            </a:r>
            <a:endParaRPr i="1" sz="3300"/>
          </a:p>
          <a:p>
            <a:pPr indent="0" lvl="0" marL="0" rtl="0" algn="l">
              <a:spcBef>
                <a:spcPts val="0"/>
              </a:spcBef>
              <a:spcAft>
                <a:spcPts val="0"/>
              </a:spcAft>
              <a:buNone/>
            </a:pPr>
            <a:r>
              <a:t/>
            </a:r>
            <a:endParaRPr sz="3400"/>
          </a:p>
          <a:p>
            <a:pPr indent="0" lvl="0" marL="0" rtl="0" algn="r">
              <a:spcBef>
                <a:spcPts val="0"/>
              </a:spcBef>
              <a:spcAft>
                <a:spcPts val="0"/>
              </a:spcAft>
              <a:buNone/>
            </a:pPr>
            <a:r>
              <a:rPr lang="en" sz="3400"/>
              <a:t>G2T2 </a:t>
            </a:r>
            <a:endParaRPr sz="3400"/>
          </a:p>
          <a:p>
            <a:pPr indent="0" lvl="0" marL="0" rtl="0" algn="r">
              <a:spcBef>
                <a:spcPts val="0"/>
              </a:spcBef>
              <a:spcAft>
                <a:spcPts val="0"/>
              </a:spcAft>
              <a:buNone/>
            </a:pPr>
            <a:r>
              <a:rPr lang="en" sz="1800"/>
              <a:t>Yeo Yao Cong</a:t>
            </a:r>
            <a:endParaRPr sz="1800"/>
          </a:p>
          <a:p>
            <a:pPr indent="0" lvl="0" marL="0" rtl="0" algn="r">
              <a:spcBef>
                <a:spcPts val="0"/>
              </a:spcBef>
              <a:spcAft>
                <a:spcPts val="0"/>
              </a:spcAft>
              <a:buNone/>
            </a:pPr>
            <a:r>
              <a:rPr lang="en" sz="1800"/>
              <a:t>Darien Tan</a:t>
            </a:r>
            <a:endParaRPr sz="1800"/>
          </a:p>
          <a:p>
            <a:pPr indent="0" lvl="0" marL="0" rtl="0" algn="r">
              <a:spcBef>
                <a:spcPts val="0"/>
              </a:spcBef>
              <a:spcAft>
                <a:spcPts val="0"/>
              </a:spcAft>
              <a:buNone/>
            </a:pPr>
            <a:r>
              <a:rPr lang="en" sz="1800"/>
              <a:t>Kershawn Liau</a:t>
            </a:r>
            <a:endParaRPr sz="1800"/>
          </a:p>
          <a:p>
            <a:pPr indent="0" lvl="0" marL="0" rtl="0" algn="r">
              <a:spcBef>
                <a:spcPts val="0"/>
              </a:spcBef>
              <a:spcAft>
                <a:spcPts val="0"/>
              </a:spcAft>
              <a:buNone/>
            </a:pPr>
            <a:r>
              <a:rPr lang="en" sz="1800"/>
              <a:t>Andy Pee</a:t>
            </a:r>
            <a:endParaRPr sz="1800"/>
          </a:p>
          <a:p>
            <a:pPr indent="0" lvl="0" marL="0" rtl="0" algn="r">
              <a:spcBef>
                <a:spcPts val="0"/>
              </a:spcBef>
              <a:spcAft>
                <a:spcPts val="0"/>
              </a:spcAft>
              <a:buNone/>
            </a:pPr>
            <a:r>
              <a:rPr lang="en" sz="1800"/>
              <a:t>Ong Zhi Yi</a:t>
            </a:r>
            <a:endParaRPr sz="1800"/>
          </a:p>
        </p:txBody>
      </p:sp>
      <p:sp>
        <p:nvSpPr>
          <p:cNvPr id="133" name="Google Shape;133;p24"/>
          <p:cNvSpPr txBox="1"/>
          <p:nvPr/>
        </p:nvSpPr>
        <p:spPr>
          <a:xfrm>
            <a:off x="449800" y="403275"/>
            <a:ext cx="5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ontserrat Light"/>
              <a:ea typeface="Montserrat Light"/>
              <a:cs typeface="Montserrat Light"/>
              <a:sym typeface="Montserrat Light"/>
            </a:endParaRPr>
          </a:p>
        </p:txBody>
      </p:sp>
      <p:sp>
        <p:nvSpPr>
          <p:cNvPr id="134" name="Google Shape;134;p24"/>
          <p:cNvSpPr/>
          <p:nvPr/>
        </p:nvSpPr>
        <p:spPr>
          <a:xfrm>
            <a:off x="272200" y="1263350"/>
            <a:ext cx="2763900" cy="444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a:blip r:embed="rId3">
            <a:alphaModFix/>
          </a:blip>
          <a:stretch>
            <a:fillRect/>
          </a:stretch>
        </p:blipFill>
        <p:spPr>
          <a:xfrm>
            <a:off x="418387" y="1331043"/>
            <a:ext cx="2505528" cy="3091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3"/>
          <p:cNvSpPr txBox="1"/>
          <p:nvPr>
            <p:ph type="title"/>
          </p:nvPr>
        </p:nvSpPr>
        <p:spPr>
          <a:xfrm>
            <a:off x="488750" y="812775"/>
            <a:ext cx="8151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Extend Engagement with Participants</a:t>
            </a:r>
            <a:endParaRPr>
              <a:solidFill>
                <a:schemeClr val="accent2"/>
              </a:solidFill>
            </a:endParaRPr>
          </a:p>
        </p:txBody>
      </p:sp>
      <p:sp>
        <p:nvSpPr>
          <p:cNvPr id="364" name="Google Shape;364;p33"/>
          <p:cNvSpPr txBox="1"/>
          <p:nvPr>
            <p:ph idx="12" type="sldNum"/>
          </p:nvPr>
        </p:nvSpPr>
        <p:spPr>
          <a:xfrm>
            <a:off x="8527134" y="474990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33"/>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367" name="Google Shape;367;p33"/>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368" name="Google Shape;368;p33"/>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369" name="Google Shape;369;p33"/>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370" name="Google Shape;370;p33"/>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371" name="Google Shape;371;p33"/>
          <p:cNvSpPr/>
          <p:nvPr/>
        </p:nvSpPr>
        <p:spPr>
          <a:xfrm>
            <a:off x="29328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591600" y="1341225"/>
            <a:ext cx="2956500" cy="3354900"/>
          </a:xfrm>
          <a:prstGeom prst="roundRect">
            <a:avLst>
              <a:gd fmla="val 16667" name="adj"/>
            </a:avLst>
          </a:prstGeom>
          <a:solidFill>
            <a:srgbClr val="00D0FF">
              <a:alpha val="1173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txBox="1"/>
          <p:nvPr/>
        </p:nvSpPr>
        <p:spPr>
          <a:xfrm>
            <a:off x="591602" y="1556400"/>
            <a:ext cx="2956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Montserrat"/>
                <a:ea typeface="Montserrat"/>
                <a:cs typeface="Montserrat"/>
                <a:sym typeface="Montserrat"/>
              </a:rPr>
              <a:t>Network Analysis</a:t>
            </a:r>
            <a:endParaRPr b="1">
              <a:solidFill>
                <a:schemeClr val="accent2"/>
              </a:solidFill>
              <a:latin typeface="Montserrat"/>
              <a:ea typeface="Montserrat"/>
              <a:cs typeface="Montserrat"/>
              <a:sym typeface="Montserrat"/>
            </a:endParaRPr>
          </a:p>
          <a:p>
            <a:pPr indent="-317500" lvl="0" marL="457200" rtl="0" algn="l">
              <a:spcBef>
                <a:spcPts val="0"/>
              </a:spcBef>
              <a:spcAft>
                <a:spcPts val="0"/>
              </a:spcAft>
              <a:buClr>
                <a:schemeClr val="accent2"/>
              </a:buClr>
              <a:buSzPts val="1400"/>
              <a:buFont typeface="Montserrat"/>
              <a:buChar char="-"/>
            </a:pPr>
            <a:r>
              <a:rPr b="1" lang="en">
                <a:solidFill>
                  <a:schemeClr val="accent2"/>
                </a:solidFill>
                <a:latin typeface="Montserrat"/>
                <a:ea typeface="Montserrat"/>
                <a:cs typeface="Montserrat"/>
                <a:sym typeface="Montserrat"/>
              </a:rPr>
              <a:t>Twitter</a:t>
            </a:r>
            <a:endParaRPr b="1">
              <a:solidFill>
                <a:schemeClr val="accent2"/>
              </a:solidFill>
              <a:latin typeface="Montserrat"/>
              <a:ea typeface="Montserrat"/>
              <a:cs typeface="Montserrat"/>
              <a:sym typeface="Montserrat"/>
            </a:endParaRPr>
          </a:p>
          <a:p>
            <a:pPr indent="0" lvl="0" marL="0" rtl="0" algn="l">
              <a:spcBef>
                <a:spcPts val="0"/>
              </a:spcBef>
              <a:spcAft>
                <a:spcPts val="0"/>
              </a:spcAft>
              <a:buNone/>
            </a:pPr>
            <a:r>
              <a:rPr b="1" lang="en">
                <a:solidFill>
                  <a:srgbClr val="38761D"/>
                </a:solidFill>
                <a:latin typeface="Montserrat"/>
                <a:ea typeface="Montserrat"/>
                <a:cs typeface="Montserrat"/>
                <a:sym typeface="Montserrat"/>
              </a:rPr>
              <a:t>With the Data</a:t>
            </a:r>
            <a:endParaRPr b="1">
              <a:solidFill>
                <a:srgbClr val="38761D"/>
              </a:solidFill>
              <a:latin typeface="Montserrat"/>
              <a:ea typeface="Montserrat"/>
              <a:cs typeface="Montserrat"/>
              <a:sym typeface="Montserrat"/>
            </a:endParaRPr>
          </a:p>
          <a:p>
            <a:pPr indent="-317500" lvl="0" marL="457200" rtl="0" algn="l">
              <a:spcBef>
                <a:spcPts val="0"/>
              </a:spcBef>
              <a:spcAft>
                <a:spcPts val="0"/>
              </a:spcAft>
              <a:buClr>
                <a:srgbClr val="38761D"/>
              </a:buClr>
              <a:buSzPts val="1400"/>
              <a:buFont typeface="Montserrat"/>
              <a:buChar char="-"/>
            </a:pPr>
            <a:r>
              <a:rPr b="1" lang="en">
                <a:solidFill>
                  <a:srgbClr val="38761D"/>
                </a:solidFill>
                <a:latin typeface="Montserrat"/>
                <a:ea typeface="Montserrat"/>
                <a:cs typeface="Montserrat"/>
                <a:sym typeface="Montserrat"/>
              </a:rPr>
              <a:t>Use data to make a network graph</a:t>
            </a:r>
            <a:endParaRPr b="1">
              <a:solidFill>
                <a:srgbClr val="38761D"/>
              </a:solidFill>
              <a:latin typeface="Montserrat"/>
              <a:ea typeface="Montserrat"/>
              <a:cs typeface="Montserrat"/>
              <a:sym typeface="Montserrat"/>
            </a:endParaRPr>
          </a:p>
          <a:p>
            <a:pPr indent="-317500" lvl="0" marL="457200" rtl="0" algn="l">
              <a:spcBef>
                <a:spcPts val="0"/>
              </a:spcBef>
              <a:spcAft>
                <a:spcPts val="0"/>
              </a:spcAft>
              <a:buClr>
                <a:srgbClr val="38761D"/>
              </a:buClr>
              <a:buSzPts val="1400"/>
              <a:buFont typeface="Montserrat"/>
              <a:buChar char="-"/>
            </a:pPr>
            <a:r>
              <a:rPr b="1" lang="en">
                <a:solidFill>
                  <a:srgbClr val="38761D"/>
                </a:solidFill>
                <a:latin typeface="Montserrat"/>
                <a:ea typeface="Montserrat"/>
                <a:cs typeface="Montserrat"/>
                <a:sym typeface="Montserrat"/>
              </a:rPr>
              <a:t>Create visualisation to see the most ‘influential’ nodes</a:t>
            </a:r>
            <a:endParaRPr b="1">
              <a:solidFill>
                <a:srgbClr val="38761D"/>
              </a:solidFill>
              <a:latin typeface="Montserrat"/>
              <a:ea typeface="Montserrat"/>
              <a:cs typeface="Montserrat"/>
              <a:sym typeface="Montserrat"/>
            </a:endParaRPr>
          </a:p>
          <a:p>
            <a:pPr indent="-317500" lvl="0" marL="457200" rtl="0" algn="l">
              <a:spcBef>
                <a:spcPts val="0"/>
              </a:spcBef>
              <a:spcAft>
                <a:spcPts val="0"/>
              </a:spcAft>
              <a:buClr>
                <a:srgbClr val="38761D"/>
              </a:buClr>
              <a:buSzPts val="1400"/>
              <a:buFont typeface="Montserrat"/>
              <a:buChar char="-"/>
            </a:pPr>
            <a:r>
              <a:rPr b="1" lang="en">
                <a:solidFill>
                  <a:srgbClr val="38761D"/>
                </a:solidFill>
                <a:latin typeface="Montserrat"/>
                <a:ea typeface="Montserrat"/>
                <a:cs typeface="Montserrat"/>
                <a:sym typeface="Montserrat"/>
              </a:rPr>
              <a:t>Find followers with High betweenness centrality and in-degree centrality</a:t>
            </a:r>
            <a:endParaRPr b="1">
              <a:solidFill>
                <a:srgbClr val="38761D"/>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accent2"/>
              </a:solidFill>
              <a:latin typeface="Montserrat"/>
              <a:ea typeface="Montserrat"/>
              <a:cs typeface="Montserrat"/>
              <a:sym typeface="Montserrat"/>
            </a:endParaRPr>
          </a:p>
        </p:txBody>
      </p:sp>
      <p:sp>
        <p:nvSpPr>
          <p:cNvPr id="374" name="Google Shape;374;p33"/>
          <p:cNvSpPr/>
          <p:nvPr/>
        </p:nvSpPr>
        <p:spPr>
          <a:xfrm>
            <a:off x="5301175" y="1341225"/>
            <a:ext cx="2956500" cy="3354900"/>
          </a:xfrm>
          <a:prstGeom prst="roundRect">
            <a:avLst>
              <a:gd fmla="val 16667" name="adj"/>
            </a:avLst>
          </a:prstGeom>
          <a:solidFill>
            <a:srgbClr val="00D0FF">
              <a:alpha val="1173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txBox="1"/>
          <p:nvPr/>
        </p:nvSpPr>
        <p:spPr>
          <a:xfrm>
            <a:off x="5301177" y="1556400"/>
            <a:ext cx="2956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2"/>
                </a:solidFill>
                <a:latin typeface="Montserrat"/>
                <a:ea typeface="Montserrat"/>
                <a:cs typeface="Montserrat"/>
                <a:sym typeface="Montserrat"/>
              </a:rPr>
              <a:t>Competitor Analysis</a:t>
            </a:r>
            <a:endParaRPr b="1" sz="1600">
              <a:solidFill>
                <a:schemeClr val="accent2"/>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Engagement rate of Dell and competitors</a:t>
            </a:r>
            <a:endParaRPr b="1" sz="1600">
              <a:solidFill>
                <a:schemeClr val="accent2"/>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They include:</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DSTA</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Google</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JPMorgan</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Hua Wei</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Shopee</a:t>
            </a:r>
            <a:endParaRPr b="1" sz="1600">
              <a:solidFill>
                <a:schemeClr val="accent2"/>
              </a:solidFill>
              <a:latin typeface="Montserrat"/>
              <a:ea typeface="Montserrat"/>
              <a:cs typeface="Montserrat"/>
              <a:sym typeface="Montserrat"/>
            </a:endParaRPr>
          </a:p>
        </p:txBody>
      </p:sp>
      <p:pic>
        <p:nvPicPr>
          <p:cNvPr id="376" name="Google Shape;376;p33"/>
          <p:cNvPicPr preferRelativeResize="0"/>
          <p:nvPr/>
        </p:nvPicPr>
        <p:blipFill>
          <a:blip r:embed="rId3">
            <a:alphaModFix/>
          </a:blip>
          <a:stretch>
            <a:fillRect/>
          </a:stretch>
        </p:blipFill>
        <p:spPr>
          <a:xfrm>
            <a:off x="1537974" y="4188324"/>
            <a:ext cx="1765286" cy="39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idx="12" type="sldNum"/>
          </p:nvPr>
        </p:nvSpPr>
        <p:spPr>
          <a:xfrm>
            <a:off x="8527134" y="474990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34"/>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384" name="Google Shape;384;p34"/>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385" name="Google Shape;385;p34"/>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386" name="Google Shape;386;p34"/>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387" name="Google Shape;387;p34"/>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388" name="Google Shape;388;p34"/>
          <p:cNvSpPr/>
          <p:nvPr/>
        </p:nvSpPr>
        <p:spPr>
          <a:xfrm>
            <a:off x="29328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txBox="1"/>
          <p:nvPr>
            <p:ph type="title"/>
          </p:nvPr>
        </p:nvSpPr>
        <p:spPr>
          <a:xfrm>
            <a:off x="276450" y="498050"/>
            <a:ext cx="7433400" cy="81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Example of </a:t>
            </a:r>
            <a:r>
              <a:rPr lang="en">
                <a:solidFill>
                  <a:schemeClr val="accent2"/>
                </a:solidFill>
              </a:rPr>
              <a:t>Analysis for </a:t>
            </a:r>
            <a:endParaRPr>
              <a:solidFill>
                <a:schemeClr val="accent2"/>
              </a:solidFill>
            </a:endParaRPr>
          </a:p>
          <a:p>
            <a:pPr indent="0" lvl="0" marL="0" rtl="0" algn="l">
              <a:spcBef>
                <a:spcPts val="0"/>
              </a:spcBef>
              <a:spcAft>
                <a:spcPts val="0"/>
              </a:spcAft>
              <a:buNone/>
            </a:pPr>
            <a:r>
              <a:rPr lang="en">
                <a:solidFill>
                  <a:schemeClr val="accent2"/>
                </a:solidFill>
              </a:rPr>
              <a:t>Extending Engagement</a:t>
            </a:r>
            <a:endParaRPr>
              <a:solidFill>
                <a:schemeClr val="accent2"/>
              </a:solidFill>
            </a:endParaRPr>
          </a:p>
        </p:txBody>
      </p:sp>
      <p:pic>
        <p:nvPicPr>
          <p:cNvPr id="390" name="Google Shape;390;p34"/>
          <p:cNvPicPr preferRelativeResize="0"/>
          <p:nvPr/>
        </p:nvPicPr>
        <p:blipFill>
          <a:blip r:embed="rId3">
            <a:alphaModFix/>
          </a:blip>
          <a:stretch>
            <a:fillRect/>
          </a:stretch>
        </p:blipFill>
        <p:spPr>
          <a:xfrm>
            <a:off x="541600" y="1438249"/>
            <a:ext cx="4163850" cy="3182050"/>
          </a:xfrm>
          <a:prstGeom prst="rect">
            <a:avLst/>
          </a:prstGeom>
          <a:noFill/>
          <a:ln>
            <a:noFill/>
          </a:ln>
        </p:spPr>
      </p:pic>
      <p:pic>
        <p:nvPicPr>
          <p:cNvPr id="391" name="Google Shape;391;p34"/>
          <p:cNvPicPr preferRelativeResize="0"/>
          <p:nvPr/>
        </p:nvPicPr>
        <p:blipFill>
          <a:blip r:embed="rId4">
            <a:alphaModFix/>
          </a:blip>
          <a:stretch>
            <a:fillRect/>
          </a:stretch>
        </p:blipFill>
        <p:spPr>
          <a:xfrm>
            <a:off x="5301550" y="1559650"/>
            <a:ext cx="3564148" cy="3136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ph type="title"/>
          </p:nvPr>
        </p:nvSpPr>
        <p:spPr>
          <a:xfrm>
            <a:off x="488750" y="671250"/>
            <a:ext cx="8521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solidFill>
                  <a:schemeClr val="accent2"/>
                </a:solidFill>
              </a:rPr>
              <a:t>Architecture Diagram</a:t>
            </a:r>
            <a:endParaRPr sz="2800">
              <a:solidFill>
                <a:schemeClr val="accent2"/>
              </a:solidFill>
            </a:endParaRPr>
          </a:p>
        </p:txBody>
      </p:sp>
      <p:sp>
        <p:nvSpPr>
          <p:cNvPr id="397" name="Google Shape;397;p35"/>
          <p:cNvSpPr txBox="1"/>
          <p:nvPr>
            <p:ph idx="12" type="sldNum"/>
          </p:nvPr>
        </p:nvSpPr>
        <p:spPr>
          <a:xfrm>
            <a:off x="8527134" y="474990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8" name="Google Shape;398;p35"/>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400" name="Google Shape;400;p35"/>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401" name="Google Shape;401;p35"/>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402" name="Google Shape;402;p35"/>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403" name="Google Shape;403;p35"/>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404" name="Google Shape;404;p35"/>
          <p:cNvSpPr/>
          <p:nvPr/>
        </p:nvSpPr>
        <p:spPr>
          <a:xfrm>
            <a:off x="42486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35"/>
          <p:cNvPicPr preferRelativeResize="0"/>
          <p:nvPr/>
        </p:nvPicPr>
        <p:blipFill>
          <a:blip r:embed="rId3">
            <a:alphaModFix/>
          </a:blip>
          <a:stretch>
            <a:fillRect/>
          </a:stretch>
        </p:blipFill>
        <p:spPr>
          <a:xfrm>
            <a:off x="152400" y="1773875"/>
            <a:ext cx="8839199" cy="24100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6"/>
          <p:cNvSpPr txBox="1"/>
          <p:nvPr>
            <p:ph type="title"/>
          </p:nvPr>
        </p:nvSpPr>
        <p:spPr>
          <a:xfrm>
            <a:off x="488750" y="671250"/>
            <a:ext cx="8521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solidFill>
                  <a:schemeClr val="accent2"/>
                </a:solidFill>
              </a:rPr>
              <a:t>Examples</a:t>
            </a:r>
            <a:endParaRPr sz="2800">
              <a:solidFill>
                <a:schemeClr val="accent2"/>
              </a:solidFill>
            </a:endParaRPr>
          </a:p>
        </p:txBody>
      </p:sp>
      <p:sp>
        <p:nvSpPr>
          <p:cNvPr id="411" name="Google Shape;411;p36"/>
          <p:cNvSpPr txBox="1"/>
          <p:nvPr>
            <p:ph idx="12" type="sldNum"/>
          </p:nvPr>
        </p:nvSpPr>
        <p:spPr>
          <a:xfrm>
            <a:off x="8527134" y="474990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36"/>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414" name="Google Shape;414;p36"/>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415" name="Google Shape;415;p36"/>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416" name="Google Shape;416;p36"/>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417" name="Google Shape;417;p36"/>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418" name="Google Shape;418;p36"/>
          <p:cNvSpPr/>
          <p:nvPr/>
        </p:nvSpPr>
        <p:spPr>
          <a:xfrm>
            <a:off x="42486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36"/>
          <p:cNvPicPr preferRelativeResize="0"/>
          <p:nvPr/>
        </p:nvPicPr>
        <p:blipFill>
          <a:blip r:embed="rId3">
            <a:alphaModFix/>
          </a:blip>
          <a:stretch>
            <a:fillRect/>
          </a:stretch>
        </p:blipFill>
        <p:spPr>
          <a:xfrm>
            <a:off x="635963" y="1219950"/>
            <a:ext cx="7950833" cy="3377551"/>
          </a:xfrm>
          <a:prstGeom prst="rect">
            <a:avLst/>
          </a:prstGeom>
          <a:noFill/>
          <a:ln>
            <a:noFill/>
          </a:ln>
        </p:spPr>
      </p:pic>
      <p:pic>
        <p:nvPicPr>
          <p:cNvPr id="420" name="Google Shape;420;p36"/>
          <p:cNvPicPr preferRelativeResize="0"/>
          <p:nvPr/>
        </p:nvPicPr>
        <p:blipFill>
          <a:blip r:embed="rId4">
            <a:alphaModFix/>
          </a:blip>
          <a:stretch>
            <a:fillRect/>
          </a:stretch>
        </p:blipFill>
        <p:spPr>
          <a:xfrm>
            <a:off x="1261587" y="1067550"/>
            <a:ext cx="6699601" cy="37726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7"/>
          <p:cNvSpPr txBox="1"/>
          <p:nvPr>
            <p:ph type="title"/>
          </p:nvPr>
        </p:nvSpPr>
        <p:spPr>
          <a:xfrm>
            <a:off x="488750" y="671250"/>
            <a:ext cx="8521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solidFill>
                  <a:schemeClr val="accent2"/>
                </a:solidFill>
              </a:rPr>
              <a:t>Kibana</a:t>
            </a:r>
            <a:endParaRPr sz="2800">
              <a:solidFill>
                <a:schemeClr val="accent2"/>
              </a:solidFill>
            </a:endParaRPr>
          </a:p>
        </p:txBody>
      </p:sp>
      <p:sp>
        <p:nvSpPr>
          <p:cNvPr id="426" name="Google Shape;426;p37"/>
          <p:cNvSpPr txBox="1"/>
          <p:nvPr>
            <p:ph idx="12" type="sldNum"/>
          </p:nvPr>
        </p:nvSpPr>
        <p:spPr>
          <a:xfrm>
            <a:off x="8527134" y="474990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37"/>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429" name="Google Shape;429;p37"/>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430" name="Google Shape;430;p37"/>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431" name="Google Shape;431;p37"/>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432" name="Google Shape;432;p37"/>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433" name="Google Shape;433;p37"/>
          <p:cNvSpPr/>
          <p:nvPr/>
        </p:nvSpPr>
        <p:spPr>
          <a:xfrm>
            <a:off x="42486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37"/>
          <p:cNvPicPr preferRelativeResize="0"/>
          <p:nvPr/>
        </p:nvPicPr>
        <p:blipFill>
          <a:blip r:embed="rId3">
            <a:alphaModFix/>
          </a:blip>
          <a:stretch>
            <a:fillRect/>
          </a:stretch>
        </p:blipFill>
        <p:spPr>
          <a:xfrm>
            <a:off x="338600" y="1202400"/>
            <a:ext cx="4332374" cy="2439446"/>
          </a:xfrm>
          <a:prstGeom prst="rect">
            <a:avLst/>
          </a:prstGeom>
          <a:noFill/>
          <a:ln>
            <a:noFill/>
          </a:ln>
        </p:spPr>
      </p:pic>
      <p:pic>
        <p:nvPicPr>
          <p:cNvPr id="435" name="Google Shape;435;p37"/>
          <p:cNvPicPr preferRelativeResize="0"/>
          <p:nvPr/>
        </p:nvPicPr>
        <p:blipFill>
          <a:blip r:embed="rId4">
            <a:alphaModFix/>
          </a:blip>
          <a:stretch>
            <a:fillRect/>
          </a:stretch>
        </p:blipFill>
        <p:spPr>
          <a:xfrm>
            <a:off x="4823374" y="1219950"/>
            <a:ext cx="3848100" cy="278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8"/>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Project Management</a:t>
            </a:r>
            <a:endParaRPr/>
          </a:p>
        </p:txBody>
      </p:sp>
      <p:sp>
        <p:nvSpPr>
          <p:cNvPr id="441" name="Google Shape;441;p38"/>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443" name="Google Shape;443;p38"/>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444" name="Google Shape;444;p38"/>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445" name="Google Shape;445;p38"/>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446" name="Google Shape;446;p38"/>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447" name="Google Shape;447;p38"/>
          <p:cNvSpPr/>
          <p:nvPr/>
        </p:nvSpPr>
        <p:spPr>
          <a:xfrm>
            <a:off x="42486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38"/>
          <p:cNvPicPr preferRelativeResize="0"/>
          <p:nvPr/>
        </p:nvPicPr>
        <p:blipFill>
          <a:blip r:embed="rId3">
            <a:alphaModFix/>
          </a:blip>
          <a:stretch>
            <a:fillRect/>
          </a:stretch>
        </p:blipFill>
        <p:spPr>
          <a:xfrm>
            <a:off x="590375" y="1685675"/>
            <a:ext cx="2698825" cy="2698825"/>
          </a:xfrm>
          <a:prstGeom prst="rect">
            <a:avLst/>
          </a:prstGeom>
          <a:noFill/>
          <a:ln>
            <a:noFill/>
          </a:ln>
        </p:spPr>
      </p:pic>
      <p:sp>
        <p:nvSpPr>
          <p:cNvPr id="449" name="Google Shape;449;p38"/>
          <p:cNvSpPr txBox="1"/>
          <p:nvPr/>
        </p:nvSpPr>
        <p:spPr>
          <a:xfrm>
            <a:off x="3554350" y="1572313"/>
            <a:ext cx="4320000" cy="108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132356"/>
                </a:solidFill>
                <a:latin typeface="Montserrat Medium"/>
                <a:ea typeface="Montserrat Medium"/>
                <a:cs typeface="Montserrat Medium"/>
                <a:sym typeface="Montserrat Medium"/>
              </a:rPr>
              <a:t>How we </a:t>
            </a:r>
            <a:r>
              <a:rPr lang="en" sz="4000">
                <a:solidFill>
                  <a:srgbClr val="132356"/>
                </a:solidFill>
                <a:latin typeface="Montserrat Black"/>
                <a:ea typeface="Montserrat Black"/>
                <a:cs typeface="Montserrat Black"/>
                <a:sym typeface="Montserrat Black"/>
              </a:rPr>
              <a:t>Work</a:t>
            </a:r>
            <a:endParaRPr sz="4000">
              <a:solidFill>
                <a:srgbClr val="132356"/>
              </a:solidFill>
              <a:latin typeface="Montserrat Black"/>
              <a:ea typeface="Montserrat Black"/>
              <a:cs typeface="Montserrat Black"/>
              <a:sym typeface="Montserrat Black"/>
            </a:endParaRPr>
          </a:p>
        </p:txBody>
      </p:sp>
      <p:grpSp>
        <p:nvGrpSpPr>
          <p:cNvPr id="450" name="Google Shape;450;p38"/>
          <p:cNvGrpSpPr/>
          <p:nvPr/>
        </p:nvGrpSpPr>
        <p:grpSpPr>
          <a:xfrm>
            <a:off x="3640354" y="3464979"/>
            <a:ext cx="1698771" cy="1154487"/>
            <a:chOff x="720000" y="3298275"/>
            <a:chExt cx="1921904" cy="1306128"/>
          </a:xfrm>
        </p:grpSpPr>
        <p:sp>
          <p:nvSpPr>
            <p:cNvPr id="451" name="Google Shape;451;p38"/>
            <p:cNvSpPr/>
            <p:nvPr/>
          </p:nvSpPr>
          <p:spPr>
            <a:xfrm>
              <a:off x="1222425" y="3298275"/>
              <a:ext cx="1419479" cy="1122053"/>
            </a:xfrm>
            <a:custGeom>
              <a:rect b="b" l="l" r="r" t="t"/>
              <a:pathLst>
                <a:path extrusionOk="0" h="197893" w="250349">
                  <a:moveTo>
                    <a:pt x="246463" y="0"/>
                  </a:moveTo>
                  <a:lnTo>
                    <a:pt x="0" y="192897"/>
                  </a:lnTo>
                  <a:lnTo>
                    <a:pt x="3886" y="197893"/>
                  </a:lnTo>
                  <a:lnTo>
                    <a:pt x="250349" y="4996"/>
                  </a:lnTo>
                  <a:lnTo>
                    <a:pt x="24646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720000" y="3482350"/>
              <a:ext cx="1419479" cy="1122053"/>
            </a:xfrm>
            <a:custGeom>
              <a:rect b="b" l="l" r="r" t="t"/>
              <a:pathLst>
                <a:path extrusionOk="0" h="197893" w="250349">
                  <a:moveTo>
                    <a:pt x="246463" y="0"/>
                  </a:moveTo>
                  <a:lnTo>
                    <a:pt x="0" y="192897"/>
                  </a:lnTo>
                  <a:lnTo>
                    <a:pt x="3886" y="197893"/>
                  </a:lnTo>
                  <a:lnTo>
                    <a:pt x="250349" y="4996"/>
                  </a:lnTo>
                  <a:lnTo>
                    <a:pt x="24646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8"/>
          <p:cNvSpPr txBox="1"/>
          <p:nvPr/>
        </p:nvSpPr>
        <p:spPr>
          <a:xfrm>
            <a:off x="3554350" y="2616150"/>
            <a:ext cx="4215900" cy="205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132356"/>
              </a:buClr>
              <a:buSzPts val="1600"/>
              <a:buFont typeface="Montserrat"/>
              <a:buChar char="●"/>
            </a:pPr>
            <a:r>
              <a:rPr b="1" lang="en" sz="1600">
                <a:solidFill>
                  <a:srgbClr val="132356"/>
                </a:solidFill>
                <a:latin typeface="Montserrat"/>
                <a:ea typeface="Montserrat"/>
                <a:cs typeface="Montserrat"/>
                <a:sym typeface="Montserrat"/>
              </a:rPr>
              <a:t>Agile Sprint Framework</a:t>
            </a:r>
            <a:endParaRPr b="1" sz="1600">
              <a:solidFill>
                <a:srgbClr val="132356"/>
              </a:solidFill>
              <a:latin typeface="Montserrat"/>
              <a:ea typeface="Montserrat"/>
              <a:cs typeface="Montserrat"/>
              <a:sym typeface="Montserrat"/>
            </a:endParaRPr>
          </a:p>
          <a:p>
            <a:pPr indent="-330200" lvl="0" marL="457200" rtl="0" algn="l">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A sprint is a short, time-boxed period when a team works to complete a set amount of work.</a:t>
            </a:r>
            <a:endParaRPr sz="1600">
              <a:solidFill>
                <a:srgbClr val="132356"/>
              </a:solidFill>
              <a:latin typeface="Montserrat Medium"/>
              <a:ea typeface="Montserrat Medium"/>
              <a:cs typeface="Montserrat Medium"/>
              <a:sym typeface="Montserrat Medium"/>
            </a:endParaRPr>
          </a:p>
          <a:p>
            <a:pPr indent="-330200" lvl="0" marL="457200" rtl="0" algn="l">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Using </a:t>
            </a:r>
            <a:r>
              <a:rPr b="1" lang="en" sz="1600">
                <a:solidFill>
                  <a:srgbClr val="132356"/>
                </a:solidFill>
                <a:latin typeface="Montserrat"/>
                <a:ea typeface="Montserrat"/>
                <a:cs typeface="Montserrat"/>
                <a:sym typeface="Montserrat"/>
              </a:rPr>
              <a:t>Trello</a:t>
            </a:r>
            <a:r>
              <a:rPr b="1" lang="en" sz="1600">
                <a:solidFill>
                  <a:srgbClr val="132356"/>
                </a:solidFill>
                <a:latin typeface="Montserrat"/>
                <a:ea typeface="Montserrat"/>
                <a:cs typeface="Montserrat"/>
                <a:sym typeface="Montserrat"/>
              </a:rPr>
              <a:t> </a:t>
            </a:r>
            <a:r>
              <a:rPr lang="en" sz="1600">
                <a:solidFill>
                  <a:srgbClr val="132356"/>
                </a:solidFill>
                <a:latin typeface="Montserrat Medium"/>
                <a:ea typeface="Montserrat Medium"/>
                <a:cs typeface="Montserrat Medium"/>
                <a:sym typeface="Montserrat Medium"/>
              </a:rPr>
              <a:t>to keep track of tasks and personal deadlines</a:t>
            </a:r>
            <a:endParaRPr sz="1600">
              <a:solidFill>
                <a:srgbClr val="132356"/>
              </a:solidFill>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9"/>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Project Management</a:t>
            </a:r>
            <a:endParaRPr/>
          </a:p>
        </p:txBody>
      </p:sp>
      <p:sp>
        <p:nvSpPr>
          <p:cNvPr id="459" name="Google Shape;459;p39"/>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461" name="Google Shape;461;p39"/>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462" name="Google Shape;462;p39"/>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463" name="Google Shape;463;p39"/>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464" name="Google Shape;464;p39"/>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465" name="Google Shape;465;p39"/>
          <p:cNvSpPr/>
          <p:nvPr/>
        </p:nvSpPr>
        <p:spPr>
          <a:xfrm>
            <a:off x="42486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9"/>
          <p:cNvGrpSpPr/>
          <p:nvPr/>
        </p:nvGrpSpPr>
        <p:grpSpPr>
          <a:xfrm>
            <a:off x="474253" y="1399725"/>
            <a:ext cx="2147100" cy="1128000"/>
            <a:chOff x="705353" y="1647300"/>
            <a:chExt cx="2147100" cy="1128000"/>
          </a:xfrm>
        </p:grpSpPr>
        <p:sp>
          <p:nvSpPr>
            <p:cNvPr id="467" name="Google Shape;467;p39"/>
            <p:cNvSpPr/>
            <p:nvPr/>
          </p:nvSpPr>
          <p:spPr>
            <a:xfrm>
              <a:off x="705353" y="1647300"/>
              <a:ext cx="2147100" cy="1128000"/>
            </a:xfrm>
            <a:prstGeom prst="roundRect">
              <a:avLst>
                <a:gd fmla="val 16667" name="adj"/>
              </a:avLst>
            </a:prstGeom>
            <a:gradFill>
              <a:gsLst>
                <a:gs pos="0">
                  <a:srgbClr val="B8F6FF"/>
                </a:gs>
                <a:gs pos="100000">
                  <a:srgbClr val="3BE0F9"/>
                </a:gs>
              </a:gsLst>
              <a:path path="circle">
                <a:fillToRect l="100%" t="100%"/>
              </a:path>
              <a:tileRect b="-100%" r="-100%"/>
            </a:gra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39"/>
            <p:cNvPicPr preferRelativeResize="0"/>
            <p:nvPr/>
          </p:nvPicPr>
          <p:blipFill>
            <a:blip r:embed="rId3">
              <a:alphaModFix/>
            </a:blip>
            <a:stretch>
              <a:fillRect/>
            </a:stretch>
          </p:blipFill>
          <p:spPr>
            <a:xfrm>
              <a:off x="757825" y="1784525"/>
              <a:ext cx="2042150" cy="853550"/>
            </a:xfrm>
            <a:prstGeom prst="rect">
              <a:avLst/>
            </a:prstGeom>
            <a:noFill/>
            <a:ln>
              <a:noFill/>
            </a:ln>
          </p:spPr>
        </p:pic>
      </p:grpSp>
      <p:pic>
        <p:nvPicPr>
          <p:cNvPr id="469" name="Google Shape;469;p39"/>
          <p:cNvPicPr preferRelativeResize="0"/>
          <p:nvPr/>
        </p:nvPicPr>
        <p:blipFill>
          <a:blip r:embed="rId4">
            <a:alphaModFix/>
          </a:blip>
          <a:stretch>
            <a:fillRect/>
          </a:stretch>
        </p:blipFill>
        <p:spPr>
          <a:xfrm>
            <a:off x="715102" y="3196722"/>
            <a:ext cx="1451550" cy="1451550"/>
          </a:xfrm>
          <a:prstGeom prst="rect">
            <a:avLst/>
          </a:prstGeom>
          <a:noFill/>
          <a:ln>
            <a:noFill/>
          </a:ln>
        </p:spPr>
      </p:pic>
      <p:sp>
        <p:nvSpPr>
          <p:cNvPr id="470" name="Google Shape;470;p39"/>
          <p:cNvSpPr/>
          <p:nvPr/>
        </p:nvSpPr>
        <p:spPr>
          <a:xfrm rot="2041607">
            <a:off x="2921631" y="1919853"/>
            <a:ext cx="1005217" cy="770991"/>
          </a:xfrm>
          <a:prstGeom prst="rightArrow">
            <a:avLst>
              <a:gd fmla="val 50000" name="adj1"/>
              <a:gd fmla="val 50000" name="adj2"/>
            </a:avLst>
          </a:prstGeom>
          <a:solidFill>
            <a:schemeClr val="accent2"/>
          </a:solidFill>
          <a:ln cap="flat" cmpd="sng" w="9525">
            <a:solidFill>
              <a:srgbClr val="76E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rot="-872031">
            <a:off x="2628835" y="3308496"/>
            <a:ext cx="1005372" cy="770859"/>
          </a:xfrm>
          <a:prstGeom prst="rightArrow">
            <a:avLst>
              <a:gd fmla="val 50000" name="adj1"/>
              <a:gd fmla="val 50000" name="adj2"/>
            </a:avLst>
          </a:prstGeom>
          <a:solidFill>
            <a:schemeClr val="accent2"/>
          </a:solidFill>
          <a:ln cap="flat" cmpd="sng" w="9525">
            <a:solidFill>
              <a:srgbClr val="76E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6050806" y="2586778"/>
            <a:ext cx="1005300" cy="771000"/>
          </a:xfrm>
          <a:prstGeom prst="rightArrow">
            <a:avLst>
              <a:gd fmla="val 50000" name="adj1"/>
              <a:gd fmla="val 50000" name="adj2"/>
            </a:avLst>
          </a:prstGeom>
          <a:solidFill>
            <a:schemeClr val="accent2"/>
          </a:solidFill>
          <a:ln cap="flat" cmpd="sng" w="9525">
            <a:solidFill>
              <a:srgbClr val="76E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39"/>
          <p:cNvPicPr preferRelativeResize="0"/>
          <p:nvPr/>
        </p:nvPicPr>
        <p:blipFill>
          <a:blip r:embed="rId5">
            <a:alphaModFix/>
          </a:blip>
          <a:stretch>
            <a:fillRect/>
          </a:stretch>
        </p:blipFill>
        <p:spPr>
          <a:xfrm>
            <a:off x="3953471" y="1987498"/>
            <a:ext cx="1932602" cy="1932602"/>
          </a:xfrm>
          <a:prstGeom prst="rect">
            <a:avLst/>
          </a:prstGeom>
          <a:noFill/>
          <a:ln>
            <a:noFill/>
          </a:ln>
        </p:spPr>
      </p:pic>
      <p:sp>
        <p:nvSpPr>
          <p:cNvPr id="474" name="Google Shape;474;p39"/>
          <p:cNvSpPr txBox="1"/>
          <p:nvPr/>
        </p:nvSpPr>
        <p:spPr>
          <a:xfrm>
            <a:off x="4038675" y="3920100"/>
            <a:ext cx="1764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Archivo"/>
                <a:ea typeface="Archivo"/>
                <a:cs typeface="Archivo"/>
                <a:sym typeface="Archivo"/>
              </a:rPr>
              <a:t>Github</a:t>
            </a:r>
            <a:endParaRPr b="1" sz="2600">
              <a:solidFill>
                <a:schemeClr val="dk1"/>
              </a:solidFill>
              <a:latin typeface="Archivo"/>
              <a:ea typeface="Archivo"/>
              <a:cs typeface="Archivo"/>
              <a:sym typeface="Archivo"/>
            </a:endParaRPr>
          </a:p>
        </p:txBody>
      </p:sp>
      <p:sp>
        <p:nvSpPr>
          <p:cNvPr id="475" name="Google Shape;475;p39"/>
          <p:cNvSpPr txBox="1"/>
          <p:nvPr/>
        </p:nvSpPr>
        <p:spPr>
          <a:xfrm>
            <a:off x="0" y="4558500"/>
            <a:ext cx="3140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latin typeface="Archivo"/>
                <a:ea typeface="Archivo"/>
                <a:cs typeface="Archivo"/>
                <a:sym typeface="Archivo"/>
              </a:rPr>
              <a:t>Github Desktop </a:t>
            </a:r>
            <a:endParaRPr b="1" sz="2600">
              <a:solidFill>
                <a:schemeClr val="dk1"/>
              </a:solidFill>
              <a:latin typeface="Archivo"/>
              <a:ea typeface="Archivo"/>
              <a:cs typeface="Archivo"/>
              <a:sym typeface="Archivo"/>
            </a:endParaRPr>
          </a:p>
        </p:txBody>
      </p:sp>
      <p:pic>
        <p:nvPicPr>
          <p:cNvPr id="476" name="Google Shape;476;p39"/>
          <p:cNvPicPr preferRelativeResize="0"/>
          <p:nvPr/>
        </p:nvPicPr>
        <p:blipFill>
          <a:blip r:embed="rId6">
            <a:alphaModFix/>
          </a:blip>
          <a:stretch>
            <a:fillRect/>
          </a:stretch>
        </p:blipFill>
        <p:spPr>
          <a:xfrm>
            <a:off x="7083626" y="2389800"/>
            <a:ext cx="2005350" cy="1128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0"/>
          <p:cNvSpPr txBox="1"/>
          <p:nvPr>
            <p:ph type="title"/>
          </p:nvPr>
        </p:nvSpPr>
        <p:spPr>
          <a:xfrm>
            <a:off x="855300" y="836000"/>
            <a:ext cx="4389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Project Management</a:t>
            </a:r>
            <a:endParaRPr/>
          </a:p>
        </p:txBody>
      </p:sp>
      <p:sp>
        <p:nvSpPr>
          <p:cNvPr id="482" name="Google Shape;482;p40"/>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484" name="Google Shape;484;p40"/>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485" name="Google Shape;485;p40"/>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486" name="Google Shape;486;p40"/>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487" name="Google Shape;487;p40"/>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488" name="Google Shape;488;p40"/>
          <p:cNvSpPr/>
          <p:nvPr/>
        </p:nvSpPr>
        <p:spPr>
          <a:xfrm>
            <a:off x="42486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40"/>
          <p:cNvPicPr preferRelativeResize="0"/>
          <p:nvPr/>
        </p:nvPicPr>
        <p:blipFill>
          <a:blip r:embed="rId3">
            <a:alphaModFix/>
          </a:blip>
          <a:stretch>
            <a:fillRect/>
          </a:stretch>
        </p:blipFill>
        <p:spPr>
          <a:xfrm>
            <a:off x="1268700" y="1345300"/>
            <a:ext cx="6313696" cy="3606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1"/>
          <p:cNvSpPr txBox="1"/>
          <p:nvPr>
            <p:ph type="title"/>
          </p:nvPr>
        </p:nvSpPr>
        <p:spPr>
          <a:xfrm>
            <a:off x="855300" y="836000"/>
            <a:ext cx="4389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Project Management</a:t>
            </a:r>
            <a:endParaRPr/>
          </a:p>
        </p:txBody>
      </p:sp>
      <p:sp>
        <p:nvSpPr>
          <p:cNvPr id="495" name="Google Shape;495;p41"/>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497" name="Google Shape;497;p41"/>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498" name="Google Shape;498;p41"/>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499" name="Google Shape;499;p41"/>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500" name="Google Shape;500;p41"/>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501" name="Google Shape;501;p41"/>
          <p:cNvSpPr/>
          <p:nvPr/>
        </p:nvSpPr>
        <p:spPr>
          <a:xfrm>
            <a:off x="42486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1"/>
          <p:cNvSpPr txBox="1"/>
          <p:nvPr/>
        </p:nvSpPr>
        <p:spPr>
          <a:xfrm>
            <a:off x="895175" y="1264375"/>
            <a:ext cx="7358700" cy="3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32356"/>
                </a:solidFill>
                <a:latin typeface="Montserrat"/>
                <a:ea typeface="Montserrat"/>
                <a:cs typeface="Montserrat"/>
                <a:sym typeface="Montserrat"/>
              </a:rPr>
              <a:t>Task Allocation </a:t>
            </a:r>
            <a:endParaRPr b="1" sz="1600">
              <a:solidFill>
                <a:srgbClr val="132356"/>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132356"/>
              </a:solidFill>
              <a:latin typeface="Montserrat"/>
              <a:ea typeface="Montserrat"/>
              <a:cs typeface="Montserrat"/>
              <a:sym typeface="Montserrat"/>
            </a:endParaRPr>
          </a:p>
        </p:txBody>
      </p:sp>
      <p:graphicFrame>
        <p:nvGraphicFramePr>
          <p:cNvPr id="503" name="Google Shape;503;p41"/>
          <p:cNvGraphicFramePr/>
          <p:nvPr/>
        </p:nvGraphicFramePr>
        <p:xfrm>
          <a:off x="855300" y="1702250"/>
          <a:ext cx="3000000" cy="3000000"/>
        </p:xfrm>
        <a:graphic>
          <a:graphicData uri="http://schemas.openxmlformats.org/drawingml/2006/table">
            <a:tbl>
              <a:tblPr>
                <a:noFill/>
                <a:tableStyleId>{5A537BA6-5E44-4051-8BAA-97449108178F}</a:tableStyleId>
              </a:tblPr>
              <a:tblGrid>
                <a:gridCol w="1484125"/>
                <a:gridCol w="5914475"/>
              </a:tblGrid>
              <a:tr h="376050">
                <a:tc>
                  <a:txBody>
                    <a:bodyPr/>
                    <a:lstStyle/>
                    <a:p>
                      <a:pPr indent="0" lvl="0" marL="0" rtl="0" algn="l">
                        <a:spcBef>
                          <a:spcPts val="0"/>
                        </a:spcBef>
                        <a:spcAft>
                          <a:spcPts val="0"/>
                        </a:spcAft>
                        <a:buNone/>
                      </a:pPr>
                      <a:r>
                        <a:rPr b="1" lang="en" sz="1100"/>
                        <a:t>Member</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t>Duties</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6275">
                <a:tc>
                  <a:txBody>
                    <a:bodyPr/>
                    <a:lstStyle/>
                    <a:p>
                      <a:pPr indent="0" lvl="0" marL="0" rtl="0" algn="l">
                        <a:spcBef>
                          <a:spcPts val="0"/>
                        </a:spcBef>
                        <a:spcAft>
                          <a:spcPts val="0"/>
                        </a:spcAft>
                        <a:buNone/>
                      </a:pPr>
                      <a:r>
                        <a:rPr lang="en" sz="1100"/>
                        <a:t>Yao Cong</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Team Lead, Liaison with Dell Technologies, Poster,  Final Report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050">
                <a:tc>
                  <a:txBody>
                    <a:bodyPr/>
                    <a:lstStyle/>
                    <a:p>
                      <a:pPr indent="0" lvl="0" marL="0" rtl="0" algn="l">
                        <a:spcBef>
                          <a:spcPts val="0"/>
                        </a:spcBef>
                        <a:spcAft>
                          <a:spcPts val="0"/>
                        </a:spcAft>
                        <a:buNone/>
                      </a:pPr>
                      <a:r>
                        <a:rPr lang="en" sz="1100"/>
                        <a:t>Andy</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Web Scraping, Final Report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050">
                <a:tc>
                  <a:txBody>
                    <a:bodyPr/>
                    <a:lstStyle/>
                    <a:p>
                      <a:pPr indent="0" lvl="0" marL="0" rtl="0" algn="l">
                        <a:spcBef>
                          <a:spcPts val="0"/>
                        </a:spcBef>
                        <a:spcAft>
                          <a:spcPts val="0"/>
                        </a:spcAft>
                        <a:buNone/>
                      </a:pPr>
                      <a:r>
                        <a:rPr lang="en" sz="1100"/>
                        <a:t>Darien</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Competitor analysis, Final Report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6275">
                <a:tc>
                  <a:txBody>
                    <a:bodyPr/>
                    <a:lstStyle/>
                    <a:p>
                      <a:pPr indent="0" lvl="0" marL="0" rtl="0" algn="l">
                        <a:spcBef>
                          <a:spcPts val="0"/>
                        </a:spcBef>
                        <a:spcAft>
                          <a:spcPts val="0"/>
                        </a:spcAft>
                        <a:buNone/>
                      </a:pPr>
                      <a:r>
                        <a:rPr lang="en" sz="1100"/>
                        <a:t>Kershawn</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Topic and Trend analysis, Final Report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6625">
                <a:tc>
                  <a:txBody>
                    <a:bodyPr/>
                    <a:lstStyle/>
                    <a:p>
                      <a:pPr indent="0" lvl="0" marL="0" rtl="0" algn="l">
                        <a:spcBef>
                          <a:spcPts val="0"/>
                        </a:spcBef>
                        <a:spcAft>
                          <a:spcPts val="0"/>
                        </a:spcAft>
                        <a:buNone/>
                      </a:pPr>
                      <a:r>
                        <a:rPr lang="en" sz="1100"/>
                        <a:t>Zhi Yi</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Analysis of insights to generate recommendations, Final Report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2"/>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Timeline</a:t>
            </a:r>
            <a:endParaRPr/>
          </a:p>
        </p:txBody>
      </p:sp>
      <p:sp>
        <p:nvSpPr>
          <p:cNvPr id="509" name="Google Shape;509;p42"/>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2"/>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511" name="Google Shape;511;p42"/>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512" name="Google Shape;512;p42"/>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513" name="Google Shape;513;p42"/>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514" name="Google Shape;514;p42"/>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515" name="Google Shape;515;p42"/>
          <p:cNvSpPr/>
          <p:nvPr/>
        </p:nvSpPr>
        <p:spPr>
          <a:xfrm>
            <a:off x="42486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42"/>
          <p:cNvGrpSpPr/>
          <p:nvPr/>
        </p:nvGrpSpPr>
        <p:grpSpPr>
          <a:xfrm>
            <a:off x="3640354" y="3464979"/>
            <a:ext cx="1698771" cy="1154487"/>
            <a:chOff x="720000" y="3298275"/>
            <a:chExt cx="1921904" cy="1306128"/>
          </a:xfrm>
        </p:grpSpPr>
        <p:sp>
          <p:nvSpPr>
            <p:cNvPr id="517" name="Google Shape;517;p42"/>
            <p:cNvSpPr/>
            <p:nvPr/>
          </p:nvSpPr>
          <p:spPr>
            <a:xfrm>
              <a:off x="1222425" y="3298275"/>
              <a:ext cx="1419479" cy="1122053"/>
            </a:xfrm>
            <a:custGeom>
              <a:rect b="b" l="l" r="r" t="t"/>
              <a:pathLst>
                <a:path extrusionOk="0" h="197893" w="250349">
                  <a:moveTo>
                    <a:pt x="246463" y="0"/>
                  </a:moveTo>
                  <a:lnTo>
                    <a:pt x="0" y="192897"/>
                  </a:lnTo>
                  <a:lnTo>
                    <a:pt x="3886" y="197893"/>
                  </a:lnTo>
                  <a:lnTo>
                    <a:pt x="250349" y="4996"/>
                  </a:lnTo>
                  <a:lnTo>
                    <a:pt x="24646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2"/>
            <p:cNvSpPr/>
            <p:nvPr/>
          </p:nvSpPr>
          <p:spPr>
            <a:xfrm>
              <a:off x="720000" y="3482350"/>
              <a:ext cx="1419479" cy="1122053"/>
            </a:xfrm>
            <a:custGeom>
              <a:rect b="b" l="l" r="r" t="t"/>
              <a:pathLst>
                <a:path extrusionOk="0" h="197893" w="250349">
                  <a:moveTo>
                    <a:pt x="246463" y="0"/>
                  </a:moveTo>
                  <a:lnTo>
                    <a:pt x="0" y="192897"/>
                  </a:lnTo>
                  <a:lnTo>
                    <a:pt x="3886" y="197893"/>
                  </a:lnTo>
                  <a:lnTo>
                    <a:pt x="250349" y="4996"/>
                  </a:lnTo>
                  <a:lnTo>
                    <a:pt x="24646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9" name="Google Shape;519;p42"/>
          <p:cNvPicPr preferRelativeResize="0"/>
          <p:nvPr/>
        </p:nvPicPr>
        <p:blipFill>
          <a:blip r:embed="rId3">
            <a:alphaModFix/>
          </a:blip>
          <a:stretch>
            <a:fillRect/>
          </a:stretch>
        </p:blipFill>
        <p:spPr>
          <a:xfrm>
            <a:off x="144900" y="1829750"/>
            <a:ext cx="8854198" cy="219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672175" y="12342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Table of contents</a:t>
            </a:r>
            <a:endParaRPr/>
          </a:p>
        </p:txBody>
      </p:sp>
      <p:grpSp>
        <p:nvGrpSpPr>
          <p:cNvPr id="141" name="Google Shape;141;p25"/>
          <p:cNvGrpSpPr/>
          <p:nvPr/>
        </p:nvGrpSpPr>
        <p:grpSpPr>
          <a:xfrm>
            <a:off x="1285899" y="672132"/>
            <a:ext cx="1811487" cy="1427111"/>
            <a:chOff x="1071013" y="1206550"/>
            <a:chExt cx="1938042" cy="1631171"/>
          </a:xfrm>
        </p:grpSpPr>
        <p:sp>
          <p:nvSpPr>
            <p:cNvPr id="142" name="Google Shape;142;p25"/>
            <p:cNvSpPr/>
            <p:nvPr/>
          </p:nvSpPr>
          <p:spPr>
            <a:xfrm>
              <a:off x="2380975" y="2583065"/>
              <a:ext cx="628006" cy="254656"/>
            </a:xfrm>
            <a:custGeom>
              <a:rect b="b" l="l" r="r" t="t"/>
              <a:pathLst>
                <a:path extrusionOk="0" h="8348" w="20587">
                  <a:moveTo>
                    <a:pt x="1" y="1"/>
                  </a:moveTo>
                  <a:lnTo>
                    <a:pt x="1" y="8347"/>
                  </a:lnTo>
                  <a:lnTo>
                    <a:pt x="16598" y="1608"/>
                  </a:lnTo>
                  <a:lnTo>
                    <a:pt x="20587" y="1"/>
                  </a:ln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5"/>
            <p:cNvSpPr/>
            <p:nvPr/>
          </p:nvSpPr>
          <p:spPr>
            <a:xfrm>
              <a:off x="1107311" y="1577438"/>
              <a:ext cx="1901743" cy="1005719"/>
            </a:xfrm>
            <a:custGeom>
              <a:rect b="b" l="l" r="r" t="t"/>
              <a:pathLst>
                <a:path extrusionOk="0" h="32969" w="62342">
                  <a:moveTo>
                    <a:pt x="1" y="1"/>
                  </a:moveTo>
                  <a:lnTo>
                    <a:pt x="1" y="29159"/>
                  </a:lnTo>
                  <a:cubicBezTo>
                    <a:pt x="1" y="31254"/>
                    <a:pt x="1715" y="32969"/>
                    <a:pt x="3811" y="32969"/>
                  </a:cubicBezTo>
                  <a:lnTo>
                    <a:pt x="62342" y="32969"/>
                  </a:lnTo>
                  <a:lnTo>
                    <a:pt x="62342" y="3811"/>
                  </a:lnTo>
                  <a:cubicBezTo>
                    <a:pt x="62342" y="1715"/>
                    <a:pt x="60639" y="1"/>
                    <a:pt x="5853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p:nvPr/>
          </p:nvSpPr>
          <p:spPr>
            <a:xfrm>
              <a:off x="2346476" y="2425822"/>
              <a:ext cx="543020" cy="54878"/>
            </a:xfrm>
            <a:custGeom>
              <a:rect b="b" l="l" r="r" t="t"/>
              <a:pathLst>
                <a:path extrusionOk="0" h="1799" w="17801">
                  <a:moveTo>
                    <a:pt x="906" y="0"/>
                  </a:moveTo>
                  <a:cubicBezTo>
                    <a:pt x="406" y="0"/>
                    <a:pt x="1" y="405"/>
                    <a:pt x="1" y="905"/>
                  </a:cubicBezTo>
                  <a:cubicBezTo>
                    <a:pt x="1" y="1393"/>
                    <a:pt x="406" y="1798"/>
                    <a:pt x="906" y="1798"/>
                  </a:cubicBezTo>
                  <a:lnTo>
                    <a:pt x="16908" y="1798"/>
                  </a:lnTo>
                  <a:cubicBezTo>
                    <a:pt x="17396" y="1798"/>
                    <a:pt x="17801" y="1393"/>
                    <a:pt x="17801" y="905"/>
                  </a:cubicBezTo>
                  <a:cubicBezTo>
                    <a:pt x="17801" y="405"/>
                    <a:pt x="17396" y="0"/>
                    <a:pt x="16908"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p:nvPr/>
          </p:nvSpPr>
          <p:spPr>
            <a:xfrm>
              <a:off x="2380975" y="2583065"/>
              <a:ext cx="628006" cy="49083"/>
            </a:xfrm>
            <a:custGeom>
              <a:rect b="b" l="l" r="r" t="t"/>
              <a:pathLst>
                <a:path extrusionOk="0" h="1609" w="20587">
                  <a:moveTo>
                    <a:pt x="1" y="1"/>
                  </a:moveTo>
                  <a:lnTo>
                    <a:pt x="1" y="1608"/>
                  </a:lnTo>
                  <a:lnTo>
                    <a:pt x="20587" y="1"/>
                  </a:lnTo>
                  <a:close/>
                </a:path>
              </a:pathLst>
            </a:custGeom>
            <a:solidFill>
              <a:srgbClr val="E09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1107311" y="1577438"/>
              <a:ext cx="787456" cy="416607"/>
            </a:xfrm>
            <a:custGeom>
              <a:rect b="b" l="l" r="r" t="t"/>
              <a:pathLst>
                <a:path extrusionOk="0" h="13657" w="25814">
                  <a:moveTo>
                    <a:pt x="1" y="1"/>
                  </a:moveTo>
                  <a:lnTo>
                    <a:pt x="1" y="6227"/>
                  </a:lnTo>
                  <a:cubicBezTo>
                    <a:pt x="644" y="7478"/>
                    <a:pt x="1489" y="8633"/>
                    <a:pt x="2513" y="9656"/>
                  </a:cubicBezTo>
                  <a:cubicBezTo>
                    <a:pt x="5085" y="12240"/>
                    <a:pt x="8514" y="13657"/>
                    <a:pt x="12157" y="13657"/>
                  </a:cubicBezTo>
                  <a:cubicBezTo>
                    <a:pt x="15812" y="13657"/>
                    <a:pt x="19241" y="12240"/>
                    <a:pt x="21813" y="9656"/>
                  </a:cubicBezTo>
                  <a:cubicBezTo>
                    <a:pt x="24397" y="7085"/>
                    <a:pt x="25814" y="3644"/>
                    <a:pt x="25814" y="1"/>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1071013" y="1206550"/>
              <a:ext cx="814300" cy="741851"/>
            </a:xfrm>
            <a:custGeom>
              <a:rect b="b" l="l" r="r" t="t"/>
              <a:pathLst>
                <a:path extrusionOk="0" h="24319" w="26694">
                  <a:moveTo>
                    <a:pt x="13353" y="0"/>
                  </a:moveTo>
                  <a:cubicBezTo>
                    <a:pt x="10240" y="0"/>
                    <a:pt x="7126" y="1188"/>
                    <a:pt x="4751" y="3563"/>
                  </a:cubicBezTo>
                  <a:cubicBezTo>
                    <a:pt x="0" y="8314"/>
                    <a:pt x="0" y="16017"/>
                    <a:pt x="4751" y="20756"/>
                  </a:cubicBezTo>
                  <a:cubicBezTo>
                    <a:pt x="7126" y="23131"/>
                    <a:pt x="10240" y="24319"/>
                    <a:pt x="13353" y="24319"/>
                  </a:cubicBezTo>
                  <a:cubicBezTo>
                    <a:pt x="16466" y="24319"/>
                    <a:pt x="19580" y="23131"/>
                    <a:pt x="21955" y="20756"/>
                  </a:cubicBezTo>
                  <a:cubicBezTo>
                    <a:pt x="26694" y="16017"/>
                    <a:pt x="26694" y="8314"/>
                    <a:pt x="21955" y="3563"/>
                  </a:cubicBezTo>
                  <a:cubicBezTo>
                    <a:pt x="19580" y="1188"/>
                    <a:pt x="16466" y="0"/>
                    <a:pt x="13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a:off x="1111673" y="1243581"/>
              <a:ext cx="732974" cy="667785"/>
            </a:xfrm>
            <a:custGeom>
              <a:rect b="b" l="l" r="r" t="t"/>
              <a:pathLst>
                <a:path extrusionOk="0" h="21891" w="24028">
                  <a:moveTo>
                    <a:pt x="12014" y="1"/>
                  </a:moveTo>
                  <a:cubicBezTo>
                    <a:pt x="9213" y="1"/>
                    <a:pt x="6412" y="1069"/>
                    <a:pt x="4275" y="3206"/>
                  </a:cubicBezTo>
                  <a:cubicBezTo>
                    <a:pt x="1" y="7481"/>
                    <a:pt x="1"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01</a:t>
              </a:r>
              <a:endParaRPr sz="3000"/>
            </a:p>
          </p:txBody>
        </p:sp>
        <p:sp>
          <p:nvSpPr>
            <p:cNvPr id="149" name="Google Shape;149;p25"/>
            <p:cNvSpPr/>
            <p:nvPr/>
          </p:nvSpPr>
          <p:spPr>
            <a:xfrm>
              <a:off x="1107311" y="2407306"/>
              <a:ext cx="1901743" cy="175800"/>
            </a:xfrm>
            <a:custGeom>
              <a:rect b="b" l="l" r="r" t="t"/>
              <a:pathLst>
                <a:path extrusionOk="0" h="5763" w="62342">
                  <a:moveTo>
                    <a:pt x="1" y="0"/>
                  </a:moveTo>
                  <a:lnTo>
                    <a:pt x="1" y="1953"/>
                  </a:lnTo>
                  <a:cubicBezTo>
                    <a:pt x="1" y="4048"/>
                    <a:pt x="1703" y="5763"/>
                    <a:pt x="3811" y="5763"/>
                  </a:cubicBezTo>
                  <a:lnTo>
                    <a:pt x="62342" y="5763"/>
                  </a:lnTo>
                  <a:lnTo>
                    <a:pt x="62342" y="3810"/>
                  </a:lnTo>
                  <a:lnTo>
                    <a:pt x="3811" y="3810"/>
                  </a:lnTo>
                  <a:cubicBezTo>
                    <a:pt x="1703" y="3810"/>
                    <a:pt x="1" y="2108"/>
                    <a:pt x="1"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txBox="1"/>
            <p:nvPr/>
          </p:nvSpPr>
          <p:spPr>
            <a:xfrm>
              <a:off x="1200270" y="2017534"/>
              <a:ext cx="1808400" cy="36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About DELL</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51" name="Google Shape;151;p25"/>
          <p:cNvGrpSpPr/>
          <p:nvPr/>
        </p:nvGrpSpPr>
        <p:grpSpPr>
          <a:xfrm>
            <a:off x="1285584" y="1953278"/>
            <a:ext cx="1811803" cy="1427112"/>
            <a:chOff x="1070675" y="2670884"/>
            <a:chExt cx="1938379" cy="1631171"/>
          </a:xfrm>
        </p:grpSpPr>
        <p:sp>
          <p:nvSpPr>
            <p:cNvPr id="152" name="Google Shape;152;p25"/>
            <p:cNvSpPr/>
            <p:nvPr/>
          </p:nvSpPr>
          <p:spPr>
            <a:xfrm>
              <a:off x="2380975" y="4047033"/>
              <a:ext cx="628006" cy="255022"/>
            </a:xfrm>
            <a:custGeom>
              <a:rect b="b" l="l" r="r" t="t"/>
              <a:pathLst>
                <a:path extrusionOk="0" h="8360" w="20587">
                  <a:moveTo>
                    <a:pt x="1" y="1"/>
                  </a:moveTo>
                  <a:lnTo>
                    <a:pt x="1" y="8359"/>
                  </a:lnTo>
                  <a:lnTo>
                    <a:pt x="16598" y="1620"/>
                  </a:lnTo>
                  <a:lnTo>
                    <a:pt x="20587" y="1"/>
                  </a:ln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1107311" y="3041771"/>
              <a:ext cx="1901743" cy="1005353"/>
            </a:xfrm>
            <a:custGeom>
              <a:rect b="b" l="l" r="r" t="t"/>
              <a:pathLst>
                <a:path extrusionOk="0" h="32957" w="62342">
                  <a:moveTo>
                    <a:pt x="1" y="0"/>
                  </a:moveTo>
                  <a:lnTo>
                    <a:pt x="1" y="29147"/>
                  </a:lnTo>
                  <a:cubicBezTo>
                    <a:pt x="1" y="31254"/>
                    <a:pt x="1715" y="32957"/>
                    <a:pt x="3811" y="32957"/>
                  </a:cubicBezTo>
                  <a:lnTo>
                    <a:pt x="62342" y="32957"/>
                  </a:lnTo>
                  <a:lnTo>
                    <a:pt x="62342" y="3810"/>
                  </a:lnTo>
                  <a:cubicBezTo>
                    <a:pt x="62342" y="1703"/>
                    <a:pt x="60639" y="0"/>
                    <a:pt x="5853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2380975" y="4047033"/>
              <a:ext cx="628006" cy="49449"/>
            </a:xfrm>
            <a:custGeom>
              <a:rect b="b" l="l" r="r" t="t"/>
              <a:pathLst>
                <a:path extrusionOk="0" h="1621" w="20587">
                  <a:moveTo>
                    <a:pt x="1" y="1"/>
                  </a:moveTo>
                  <a:lnTo>
                    <a:pt x="1" y="1620"/>
                  </a:lnTo>
                  <a:lnTo>
                    <a:pt x="20587" y="1"/>
                  </a:lnTo>
                  <a:close/>
                </a:path>
              </a:pathLst>
            </a:custGeom>
            <a:solidFill>
              <a:srgbClr val="202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1107311" y="3041771"/>
              <a:ext cx="787456" cy="416607"/>
            </a:xfrm>
            <a:custGeom>
              <a:rect b="b" l="l" r="r" t="t"/>
              <a:pathLst>
                <a:path extrusionOk="0" h="13657" w="25814">
                  <a:moveTo>
                    <a:pt x="1" y="0"/>
                  </a:moveTo>
                  <a:lnTo>
                    <a:pt x="1" y="6215"/>
                  </a:lnTo>
                  <a:cubicBezTo>
                    <a:pt x="644" y="7478"/>
                    <a:pt x="1489" y="8632"/>
                    <a:pt x="2513" y="9656"/>
                  </a:cubicBezTo>
                  <a:cubicBezTo>
                    <a:pt x="5085" y="12228"/>
                    <a:pt x="8514" y="13657"/>
                    <a:pt x="12157" y="13657"/>
                  </a:cubicBezTo>
                  <a:cubicBezTo>
                    <a:pt x="15812" y="13657"/>
                    <a:pt x="19241" y="12228"/>
                    <a:pt x="21813" y="9656"/>
                  </a:cubicBezTo>
                  <a:cubicBezTo>
                    <a:pt x="24397" y="7073"/>
                    <a:pt x="25814" y="3644"/>
                    <a:pt x="25814"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1071013" y="2670884"/>
              <a:ext cx="814300" cy="741851"/>
            </a:xfrm>
            <a:custGeom>
              <a:rect b="b" l="l" r="r" t="t"/>
              <a:pathLst>
                <a:path extrusionOk="0" h="24319" w="26694">
                  <a:moveTo>
                    <a:pt x="13353" y="0"/>
                  </a:moveTo>
                  <a:cubicBezTo>
                    <a:pt x="10240" y="0"/>
                    <a:pt x="7126" y="1188"/>
                    <a:pt x="4751" y="3563"/>
                  </a:cubicBezTo>
                  <a:cubicBezTo>
                    <a:pt x="0" y="8314"/>
                    <a:pt x="0" y="16005"/>
                    <a:pt x="4751" y="20756"/>
                  </a:cubicBezTo>
                  <a:cubicBezTo>
                    <a:pt x="7126" y="23131"/>
                    <a:pt x="10240" y="24319"/>
                    <a:pt x="13353" y="24319"/>
                  </a:cubicBezTo>
                  <a:cubicBezTo>
                    <a:pt x="16466" y="24319"/>
                    <a:pt x="19580" y="23131"/>
                    <a:pt x="21955" y="20756"/>
                  </a:cubicBezTo>
                  <a:cubicBezTo>
                    <a:pt x="26694" y="16005"/>
                    <a:pt x="26694" y="8314"/>
                    <a:pt x="21955" y="3563"/>
                  </a:cubicBezTo>
                  <a:cubicBezTo>
                    <a:pt x="19580" y="1188"/>
                    <a:pt x="16466" y="0"/>
                    <a:pt x="13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1111673" y="2707915"/>
              <a:ext cx="732974" cy="667785"/>
            </a:xfrm>
            <a:custGeom>
              <a:rect b="b" l="l" r="r" t="t"/>
              <a:pathLst>
                <a:path extrusionOk="0" h="21891" w="24028">
                  <a:moveTo>
                    <a:pt x="12014" y="1"/>
                  </a:moveTo>
                  <a:cubicBezTo>
                    <a:pt x="9213" y="1"/>
                    <a:pt x="6412" y="1069"/>
                    <a:pt x="4275" y="3206"/>
                  </a:cubicBezTo>
                  <a:cubicBezTo>
                    <a:pt x="1" y="7481"/>
                    <a:pt x="1" y="14410"/>
                    <a:pt x="4275" y="18684"/>
                  </a:cubicBezTo>
                  <a:cubicBezTo>
                    <a:pt x="6412" y="20822"/>
                    <a:pt x="9213" y="21890"/>
                    <a:pt x="12014" y="21890"/>
                  </a:cubicBezTo>
                  <a:cubicBezTo>
                    <a:pt x="14815" y="21890"/>
                    <a:pt x="17616" y="20822"/>
                    <a:pt x="19753" y="18684"/>
                  </a:cubicBezTo>
                  <a:cubicBezTo>
                    <a:pt x="24027" y="14410"/>
                    <a:pt x="24027" y="7481"/>
                    <a:pt x="19753" y="3206"/>
                  </a:cubicBezTo>
                  <a:cubicBezTo>
                    <a:pt x="17616" y="1069"/>
                    <a:pt x="14815" y="1"/>
                    <a:pt x="12014"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04</a:t>
              </a:r>
              <a:endParaRPr sz="3000"/>
            </a:p>
          </p:txBody>
        </p:sp>
        <p:sp>
          <p:nvSpPr>
            <p:cNvPr id="158" name="Google Shape;158;p25"/>
            <p:cNvSpPr/>
            <p:nvPr/>
          </p:nvSpPr>
          <p:spPr>
            <a:xfrm>
              <a:off x="1107311" y="3871274"/>
              <a:ext cx="1901743" cy="175800"/>
            </a:xfrm>
            <a:custGeom>
              <a:rect b="b" l="l" r="r" t="t"/>
              <a:pathLst>
                <a:path extrusionOk="0" h="5763" w="62342">
                  <a:moveTo>
                    <a:pt x="1" y="0"/>
                  </a:moveTo>
                  <a:lnTo>
                    <a:pt x="1" y="1953"/>
                  </a:lnTo>
                  <a:cubicBezTo>
                    <a:pt x="1" y="4060"/>
                    <a:pt x="1703" y="5763"/>
                    <a:pt x="3811" y="5763"/>
                  </a:cubicBezTo>
                  <a:lnTo>
                    <a:pt x="62342" y="5763"/>
                  </a:lnTo>
                  <a:lnTo>
                    <a:pt x="62342" y="3810"/>
                  </a:lnTo>
                  <a:lnTo>
                    <a:pt x="3811" y="3810"/>
                  </a:lnTo>
                  <a:cubicBezTo>
                    <a:pt x="1703" y="3810"/>
                    <a:pt x="1" y="2108"/>
                    <a:pt x="1"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2346476" y="3904309"/>
              <a:ext cx="543020" cy="54878"/>
            </a:xfrm>
            <a:custGeom>
              <a:rect b="b" l="l" r="r" t="t"/>
              <a:pathLst>
                <a:path extrusionOk="0" h="1799" w="17801">
                  <a:moveTo>
                    <a:pt x="906" y="1"/>
                  </a:moveTo>
                  <a:cubicBezTo>
                    <a:pt x="406" y="1"/>
                    <a:pt x="1" y="406"/>
                    <a:pt x="1" y="894"/>
                  </a:cubicBezTo>
                  <a:cubicBezTo>
                    <a:pt x="1" y="1394"/>
                    <a:pt x="406" y="1799"/>
                    <a:pt x="906" y="1799"/>
                  </a:cubicBezTo>
                  <a:lnTo>
                    <a:pt x="16908" y="1799"/>
                  </a:lnTo>
                  <a:cubicBezTo>
                    <a:pt x="17396" y="1799"/>
                    <a:pt x="17801" y="1394"/>
                    <a:pt x="17801" y="894"/>
                  </a:cubicBezTo>
                  <a:cubicBezTo>
                    <a:pt x="17801" y="406"/>
                    <a:pt x="17396" y="1"/>
                    <a:pt x="16908"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txBox="1"/>
            <p:nvPr/>
          </p:nvSpPr>
          <p:spPr>
            <a:xfrm>
              <a:off x="1070675" y="3394579"/>
              <a:ext cx="1938000" cy="36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Extending Engagement</a:t>
              </a:r>
              <a:endParaRPr sz="16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61" name="Google Shape;161;p25"/>
          <p:cNvGrpSpPr/>
          <p:nvPr/>
        </p:nvGrpSpPr>
        <p:grpSpPr>
          <a:xfrm>
            <a:off x="3652666" y="1953278"/>
            <a:ext cx="1822160" cy="1427112"/>
            <a:chOff x="3603127" y="2670884"/>
            <a:chExt cx="1949460" cy="1631171"/>
          </a:xfrm>
        </p:grpSpPr>
        <p:sp>
          <p:nvSpPr>
            <p:cNvPr id="162" name="Google Shape;162;p25"/>
            <p:cNvSpPr/>
            <p:nvPr/>
          </p:nvSpPr>
          <p:spPr>
            <a:xfrm>
              <a:off x="4913119" y="4047033"/>
              <a:ext cx="627640" cy="255022"/>
            </a:xfrm>
            <a:custGeom>
              <a:rect b="b" l="l" r="r" t="t"/>
              <a:pathLst>
                <a:path extrusionOk="0" h="8360" w="20575">
                  <a:moveTo>
                    <a:pt x="1" y="1"/>
                  </a:moveTo>
                  <a:lnTo>
                    <a:pt x="1" y="8359"/>
                  </a:lnTo>
                  <a:lnTo>
                    <a:pt x="16598" y="1620"/>
                  </a:lnTo>
                  <a:lnTo>
                    <a:pt x="20575" y="1"/>
                  </a:ln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3639456" y="3041771"/>
              <a:ext cx="1901377" cy="1005353"/>
            </a:xfrm>
            <a:custGeom>
              <a:rect b="b" l="l" r="r" t="t"/>
              <a:pathLst>
                <a:path extrusionOk="0" h="32957" w="62330">
                  <a:moveTo>
                    <a:pt x="0" y="0"/>
                  </a:moveTo>
                  <a:lnTo>
                    <a:pt x="0" y="29147"/>
                  </a:lnTo>
                  <a:cubicBezTo>
                    <a:pt x="0" y="31254"/>
                    <a:pt x="1703" y="32957"/>
                    <a:pt x="3810" y="32957"/>
                  </a:cubicBezTo>
                  <a:lnTo>
                    <a:pt x="62330" y="32957"/>
                  </a:lnTo>
                  <a:lnTo>
                    <a:pt x="62330" y="3810"/>
                  </a:lnTo>
                  <a:cubicBezTo>
                    <a:pt x="62330" y="1703"/>
                    <a:pt x="60627" y="0"/>
                    <a:pt x="5853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4913119" y="4047033"/>
              <a:ext cx="627640" cy="49449"/>
            </a:xfrm>
            <a:custGeom>
              <a:rect b="b" l="l" r="r" t="t"/>
              <a:pathLst>
                <a:path extrusionOk="0" h="1621" w="20575">
                  <a:moveTo>
                    <a:pt x="1" y="1"/>
                  </a:moveTo>
                  <a:lnTo>
                    <a:pt x="1" y="1620"/>
                  </a:lnTo>
                  <a:lnTo>
                    <a:pt x="20575" y="1"/>
                  </a:lnTo>
                  <a:close/>
                </a:path>
              </a:pathLst>
            </a:custGeom>
            <a:solidFill>
              <a:srgbClr val="C628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3639456" y="3041771"/>
              <a:ext cx="787456" cy="416607"/>
            </a:xfrm>
            <a:custGeom>
              <a:rect b="b" l="l" r="r" t="t"/>
              <a:pathLst>
                <a:path extrusionOk="0" h="13657" w="25814">
                  <a:moveTo>
                    <a:pt x="0" y="0"/>
                  </a:moveTo>
                  <a:lnTo>
                    <a:pt x="0" y="6215"/>
                  </a:lnTo>
                  <a:cubicBezTo>
                    <a:pt x="643" y="7478"/>
                    <a:pt x="1477" y="8632"/>
                    <a:pt x="2513" y="9656"/>
                  </a:cubicBezTo>
                  <a:cubicBezTo>
                    <a:pt x="5084" y="12228"/>
                    <a:pt x="8513" y="13657"/>
                    <a:pt x="12157" y="13657"/>
                  </a:cubicBezTo>
                  <a:cubicBezTo>
                    <a:pt x="15800" y="13657"/>
                    <a:pt x="19241" y="12228"/>
                    <a:pt x="21813" y="9656"/>
                  </a:cubicBezTo>
                  <a:cubicBezTo>
                    <a:pt x="24396" y="7073"/>
                    <a:pt x="25813" y="3644"/>
                    <a:pt x="25813"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3603127" y="2670884"/>
              <a:ext cx="814331" cy="741851"/>
            </a:xfrm>
            <a:custGeom>
              <a:rect b="b" l="l" r="r" t="t"/>
              <a:pathLst>
                <a:path extrusionOk="0" h="24319" w="26695">
                  <a:moveTo>
                    <a:pt x="13352" y="0"/>
                  </a:moveTo>
                  <a:cubicBezTo>
                    <a:pt x="10240" y="0"/>
                    <a:pt x="7127" y="1188"/>
                    <a:pt x="4751" y="3563"/>
                  </a:cubicBezTo>
                  <a:cubicBezTo>
                    <a:pt x="1" y="8314"/>
                    <a:pt x="1" y="16005"/>
                    <a:pt x="4751" y="20756"/>
                  </a:cubicBezTo>
                  <a:cubicBezTo>
                    <a:pt x="7127" y="23131"/>
                    <a:pt x="10240" y="24319"/>
                    <a:pt x="13352" y="24319"/>
                  </a:cubicBezTo>
                  <a:cubicBezTo>
                    <a:pt x="16464" y="24319"/>
                    <a:pt x="19575" y="23131"/>
                    <a:pt x="21944" y="20756"/>
                  </a:cubicBezTo>
                  <a:cubicBezTo>
                    <a:pt x="26695" y="16005"/>
                    <a:pt x="26695" y="8314"/>
                    <a:pt x="21944" y="3563"/>
                  </a:cubicBezTo>
                  <a:cubicBezTo>
                    <a:pt x="19575" y="1188"/>
                    <a:pt x="16464" y="0"/>
                    <a:pt x="13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3643818" y="2707915"/>
              <a:ext cx="732974" cy="667785"/>
            </a:xfrm>
            <a:custGeom>
              <a:rect b="b" l="l" r="r" t="t"/>
              <a:pathLst>
                <a:path extrusionOk="0" h="21891" w="24028">
                  <a:moveTo>
                    <a:pt x="12014" y="1"/>
                  </a:moveTo>
                  <a:cubicBezTo>
                    <a:pt x="9213" y="1"/>
                    <a:pt x="6412" y="1069"/>
                    <a:pt x="4275" y="3206"/>
                  </a:cubicBezTo>
                  <a:cubicBezTo>
                    <a:pt x="0" y="7481"/>
                    <a:pt x="0" y="14410"/>
                    <a:pt x="4275" y="18684"/>
                  </a:cubicBezTo>
                  <a:cubicBezTo>
                    <a:pt x="6412" y="20822"/>
                    <a:pt x="9213" y="21890"/>
                    <a:pt x="12014" y="21890"/>
                  </a:cubicBezTo>
                  <a:cubicBezTo>
                    <a:pt x="14815" y="21890"/>
                    <a:pt x="17616" y="20822"/>
                    <a:pt x="19753" y="18684"/>
                  </a:cubicBezTo>
                  <a:cubicBezTo>
                    <a:pt x="24027" y="14410"/>
                    <a:pt x="24027" y="7481"/>
                    <a:pt x="19753" y="3206"/>
                  </a:cubicBezTo>
                  <a:cubicBezTo>
                    <a:pt x="17616" y="1069"/>
                    <a:pt x="14815" y="1"/>
                    <a:pt x="12014" y="1"/>
                  </a:cubicBezTo>
                  <a:close/>
                </a:path>
              </a:pathLst>
            </a:custGeom>
            <a:solidFill>
              <a:srgbClr val="EC3A3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05</a:t>
              </a:r>
              <a:endParaRPr sz="3000"/>
            </a:p>
          </p:txBody>
        </p:sp>
        <p:sp>
          <p:nvSpPr>
            <p:cNvPr id="168" name="Google Shape;168;p25"/>
            <p:cNvSpPr/>
            <p:nvPr/>
          </p:nvSpPr>
          <p:spPr>
            <a:xfrm>
              <a:off x="3639456" y="3871274"/>
              <a:ext cx="1901377" cy="175800"/>
            </a:xfrm>
            <a:custGeom>
              <a:rect b="b" l="l" r="r" t="t"/>
              <a:pathLst>
                <a:path extrusionOk="0" h="5763" w="62330">
                  <a:moveTo>
                    <a:pt x="0" y="0"/>
                  </a:moveTo>
                  <a:lnTo>
                    <a:pt x="0" y="1953"/>
                  </a:lnTo>
                  <a:cubicBezTo>
                    <a:pt x="0" y="4060"/>
                    <a:pt x="1703" y="5763"/>
                    <a:pt x="3810" y="5763"/>
                  </a:cubicBezTo>
                  <a:lnTo>
                    <a:pt x="62330" y="5763"/>
                  </a:lnTo>
                  <a:lnTo>
                    <a:pt x="62330" y="3810"/>
                  </a:lnTo>
                  <a:lnTo>
                    <a:pt x="3810" y="3810"/>
                  </a:lnTo>
                  <a:cubicBezTo>
                    <a:pt x="1703" y="3810"/>
                    <a:pt x="0" y="2108"/>
                    <a:pt x="0"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4873526" y="3904309"/>
              <a:ext cx="543020" cy="54878"/>
            </a:xfrm>
            <a:custGeom>
              <a:rect b="b" l="l" r="r" t="t"/>
              <a:pathLst>
                <a:path extrusionOk="0" h="1799" w="17801">
                  <a:moveTo>
                    <a:pt x="906" y="1"/>
                  </a:moveTo>
                  <a:cubicBezTo>
                    <a:pt x="406" y="1"/>
                    <a:pt x="1" y="406"/>
                    <a:pt x="1" y="894"/>
                  </a:cubicBezTo>
                  <a:cubicBezTo>
                    <a:pt x="1" y="1394"/>
                    <a:pt x="406" y="1799"/>
                    <a:pt x="906" y="1799"/>
                  </a:cubicBezTo>
                  <a:lnTo>
                    <a:pt x="16896" y="1799"/>
                  </a:lnTo>
                  <a:cubicBezTo>
                    <a:pt x="17396" y="1799"/>
                    <a:pt x="17801" y="1394"/>
                    <a:pt x="17801" y="894"/>
                  </a:cubicBezTo>
                  <a:cubicBezTo>
                    <a:pt x="17801" y="406"/>
                    <a:pt x="17396" y="1"/>
                    <a:pt x="16896" y="1"/>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nvSpPr>
          <p:spPr>
            <a:xfrm>
              <a:off x="3651186" y="3411108"/>
              <a:ext cx="1901400" cy="36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Architecture Diagram</a:t>
              </a:r>
              <a:endParaRPr sz="16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71" name="Google Shape;171;p25"/>
          <p:cNvGrpSpPr/>
          <p:nvPr/>
        </p:nvGrpSpPr>
        <p:grpSpPr>
          <a:xfrm>
            <a:off x="6019462" y="1953278"/>
            <a:ext cx="1838946" cy="1427112"/>
            <a:chOff x="6135271" y="2670884"/>
            <a:chExt cx="1967419" cy="1631171"/>
          </a:xfrm>
        </p:grpSpPr>
        <p:sp>
          <p:nvSpPr>
            <p:cNvPr id="172" name="Google Shape;172;p25"/>
            <p:cNvSpPr/>
            <p:nvPr/>
          </p:nvSpPr>
          <p:spPr>
            <a:xfrm>
              <a:off x="7445264" y="4047033"/>
              <a:ext cx="627640" cy="255022"/>
            </a:xfrm>
            <a:custGeom>
              <a:rect b="b" l="l" r="r" t="t"/>
              <a:pathLst>
                <a:path extrusionOk="0" h="8360" w="20575">
                  <a:moveTo>
                    <a:pt x="0" y="1"/>
                  </a:moveTo>
                  <a:lnTo>
                    <a:pt x="0" y="8359"/>
                  </a:lnTo>
                  <a:lnTo>
                    <a:pt x="16598" y="1620"/>
                  </a:lnTo>
                  <a:lnTo>
                    <a:pt x="2057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6171600" y="3041771"/>
              <a:ext cx="1901377" cy="1005353"/>
            </a:xfrm>
            <a:custGeom>
              <a:rect b="b" l="l" r="r" t="t"/>
              <a:pathLst>
                <a:path extrusionOk="0" h="32957" w="62330">
                  <a:moveTo>
                    <a:pt x="0" y="0"/>
                  </a:moveTo>
                  <a:lnTo>
                    <a:pt x="0" y="29147"/>
                  </a:lnTo>
                  <a:cubicBezTo>
                    <a:pt x="0" y="31254"/>
                    <a:pt x="1703" y="32957"/>
                    <a:pt x="3810" y="32957"/>
                  </a:cubicBezTo>
                  <a:lnTo>
                    <a:pt x="62329" y="32957"/>
                  </a:lnTo>
                  <a:lnTo>
                    <a:pt x="62329" y="3810"/>
                  </a:lnTo>
                  <a:cubicBezTo>
                    <a:pt x="62329" y="1703"/>
                    <a:pt x="60627" y="0"/>
                    <a:pt x="5853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7445264" y="4047033"/>
              <a:ext cx="627640" cy="49449"/>
            </a:xfrm>
            <a:custGeom>
              <a:rect b="b" l="l" r="r" t="t"/>
              <a:pathLst>
                <a:path extrusionOk="0" h="1621" w="20575">
                  <a:moveTo>
                    <a:pt x="0" y="1"/>
                  </a:moveTo>
                  <a:lnTo>
                    <a:pt x="0" y="1620"/>
                  </a:lnTo>
                  <a:lnTo>
                    <a:pt x="20574" y="1"/>
                  </a:lnTo>
                  <a:close/>
                </a:path>
              </a:pathLst>
            </a:custGeom>
            <a:solidFill>
              <a:srgbClr val="576F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6171600" y="3041771"/>
              <a:ext cx="787426" cy="416607"/>
            </a:xfrm>
            <a:custGeom>
              <a:rect b="b" l="l" r="r" t="t"/>
              <a:pathLst>
                <a:path extrusionOk="0" h="13657" w="25813">
                  <a:moveTo>
                    <a:pt x="0" y="0"/>
                  </a:moveTo>
                  <a:lnTo>
                    <a:pt x="0" y="6215"/>
                  </a:lnTo>
                  <a:cubicBezTo>
                    <a:pt x="643" y="7478"/>
                    <a:pt x="1477" y="8632"/>
                    <a:pt x="2500" y="9656"/>
                  </a:cubicBezTo>
                  <a:cubicBezTo>
                    <a:pt x="5084" y="12228"/>
                    <a:pt x="8513" y="13657"/>
                    <a:pt x="12156" y="13657"/>
                  </a:cubicBezTo>
                  <a:cubicBezTo>
                    <a:pt x="15800" y="13657"/>
                    <a:pt x="19229" y="12228"/>
                    <a:pt x="21812" y="9656"/>
                  </a:cubicBezTo>
                  <a:cubicBezTo>
                    <a:pt x="24396" y="7073"/>
                    <a:pt x="25813" y="3644"/>
                    <a:pt x="25813"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6135271" y="2670884"/>
              <a:ext cx="814331" cy="741851"/>
            </a:xfrm>
            <a:custGeom>
              <a:rect b="b" l="l" r="r" t="t"/>
              <a:pathLst>
                <a:path extrusionOk="0" h="24319" w="26695">
                  <a:moveTo>
                    <a:pt x="13347" y="0"/>
                  </a:moveTo>
                  <a:cubicBezTo>
                    <a:pt x="10237" y="0"/>
                    <a:pt x="7126" y="1188"/>
                    <a:pt x="4751" y="3563"/>
                  </a:cubicBezTo>
                  <a:cubicBezTo>
                    <a:pt x="1" y="8314"/>
                    <a:pt x="1" y="16005"/>
                    <a:pt x="4751" y="20756"/>
                  </a:cubicBezTo>
                  <a:cubicBezTo>
                    <a:pt x="7126" y="23131"/>
                    <a:pt x="10237" y="24319"/>
                    <a:pt x="13347" y="24319"/>
                  </a:cubicBezTo>
                  <a:cubicBezTo>
                    <a:pt x="16458" y="24319"/>
                    <a:pt x="19568" y="23131"/>
                    <a:pt x="21944" y="20756"/>
                  </a:cubicBezTo>
                  <a:cubicBezTo>
                    <a:pt x="26694" y="16005"/>
                    <a:pt x="26694" y="8314"/>
                    <a:pt x="21944" y="3563"/>
                  </a:cubicBezTo>
                  <a:cubicBezTo>
                    <a:pt x="19568" y="1188"/>
                    <a:pt x="16458" y="0"/>
                    <a:pt x="13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6175962" y="2707915"/>
              <a:ext cx="732944" cy="667785"/>
            </a:xfrm>
            <a:custGeom>
              <a:rect b="b" l="l" r="r" t="t"/>
              <a:pathLst>
                <a:path extrusionOk="0" h="21891" w="24027">
                  <a:moveTo>
                    <a:pt x="12013" y="1"/>
                  </a:moveTo>
                  <a:cubicBezTo>
                    <a:pt x="9212" y="1"/>
                    <a:pt x="6412" y="1069"/>
                    <a:pt x="4274" y="3206"/>
                  </a:cubicBezTo>
                  <a:cubicBezTo>
                    <a:pt x="0" y="7481"/>
                    <a:pt x="0" y="14410"/>
                    <a:pt x="4274" y="18684"/>
                  </a:cubicBezTo>
                  <a:cubicBezTo>
                    <a:pt x="6412" y="20822"/>
                    <a:pt x="9212" y="21890"/>
                    <a:pt x="12013" y="21890"/>
                  </a:cubicBezTo>
                  <a:cubicBezTo>
                    <a:pt x="14814" y="21890"/>
                    <a:pt x="17615" y="20822"/>
                    <a:pt x="19752" y="18684"/>
                  </a:cubicBezTo>
                  <a:cubicBezTo>
                    <a:pt x="24027" y="14410"/>
                    <a:pt x="24027" y="7481"/>
                    <a:pt x="19752" y="3206"/>
                  </a:cubicBezTo>
                  <a:cubicBezTo>
                    <a:pt x="17615" y="1069"/>
                    <a:pt x="14814" y="1"/>
                    <a:pt x="1201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06</a:t>
              </a:r>
              <a:endParaRPr sz="3000"/>
            </a:p>
          </p:txBody>
        </p:sp>
        <p:sp>
          <p:nvSpPr>
            <p:cNvPr id="178" name="Google Shape;178;p25"/>
            <p:cNvSpPr/>
            <p:nvPr/>
          </p:nvSpPr>
          <p:spPr>
            <a:xfrm>
              <a:off x="6171600" y="3871274"/>
              <a:ext cx="1901377" cy="175800"/>
            </a:xfrm>
            <a:custGeom>
              <a:rect b="b" l="l" r="r" t="t"/>
              <a:pathLst>
                <a:path extrusionOk="0" h="5763" w="62330">
                  <a:moveTo>
                    <a:pt x="0" y="0"/>
                  </a:moveTo>
                  <a:lnTo>
                    <a:pt x="0" y="1953"/>
                  </a:lnTo>
                  <a:cubicBezTo>
                    <a:pt x="0" y="4060"/>
                    <a:pt x="1703" y="5763"/>
                    <a:pt x="3810" y="5763"/>
                  </a:cubicBezTo>
                  <a:lnTo>
                    <a:pt x="62329" y="5763"/>
                  </a:lnTo>
                  <a:lnTo>
                    <a:pt x="62329" y="3810"/>
                  </a:lnTo>
                  <a:lnTo>
                    <a:pt x="3810" y="3810"/>
                  </a:lnTo>
                  <a:cubicBezTo>
                    <a:pt x="1703" y="3810"/>
                    <a:pt x="0" y="2108"/>
                    <a:pt x="0"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7405671" y="3904309"/>
              <a:ext cx="543020" cy="54878"/>
            </a:xfrm>
            <a:custGeom>
              <a:rect b="b" l="l" r="r" t="t"/>
              <a:pathLst>
                <a:path extrusionOk="0" h="1799" w="17801">
                  <a:moveTo>
                    <a:pt x="905" y="1"/>
                  </a:moveTo>
                  <a:cubicBezTo>
                    <a:pt x="405" y="1"/>
                    <a:pt x="1" y="406"/>
                    <a:pt x="1" y="894"/>
                  </a:cubicBezTo>
                  <a:cubicBezTo>
                    <a:pt x="1" y="1394"/>
                    <a:pt x="405" y="1799"/>
                    <a:pt x="905" y="1799"/>
                  </a:cubicBezTo>
                  <a:lnTo>
                    <a:pt x="16896" y="1799"/>
                  </a:lnTo>
                  <a:cubicBezTo>
                    <a:pt x="17396" y="1799"/>
                    <a:pt x="17800" y="1394"/>
                    <a:pt x="17800" y="894"/>
                  </a:cubicBezTo>
                  <a:cubicBezTo>
                    <a:pt x="17800" y="406"/>
                    <a:pt x="17396" y="1"/>
                    <a:pt x="168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txBox="1"/>
            <p:nvPr/>
          </p:nvSpPr>
          <p:spPr>
            <a:xfrm>
              <a:off x="6294290" y="3394589"/>
              <a:ext cx="1808400" cy="36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Project Management</a:t>
              </a:r>
              <a:endParaRPr sz="16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81" name="Google Shape;181;p25"/>
          <p:cNvGrpSpPr/>
          <p:nvPr/>
        </p:nvGrpSpPr>
        <p:grpSpPr>
          <a:xfrm>
            <a:off x="6019462" y="672132"/>
            <a:ext cx="1811174" cy="1427111"/>
            <a:chOff x="6135271" y="1206550"/>
            <a:chExt cx="1937706" cy="1631171"/>
          </a:xfrm>
        </p:grpSpPr>
        <p:sp>
          <p:nvSpPr>
            <p:cNvPr id="182" name="Google Shape;182;p25"/>
            <p:cNvSpPr/>
            <p:nvPr/>
          </p:nvSpPr>
          <p:spPr>
            <a:xfrm>
              <a:off x="7445264" y="2583065"/>
              <a:ext cx="627640" cy="254656"/>
            </a:xfrm>
            <a:custGeom>
              <a:rect b="b" l="l" r="r" t="t"/>
              <a:pathLst>
                <a:path extrusionOk="0" h="8348" w="20575">
                  <a:moveTo>
                    <a:pt x="0" y="1"/>
                  </a:moveTo>
                  <a:lnTo>
                    <a:pt x="0" y="8347"/>
                  </a:lnTo>
                  <a:lnTo>
                    <a:pt x="16598" y="1608"/>
                  </a:lnTo>
                  <a:lnTo>
                    <a:pt x="20574" y="1"/>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6171600" y="1577438"/>
              <a:ext cx="1901377" cy="1005719"/>
            </a:xfrm>
            <a:custGeom>
              <a:rect b="b" l="l" r="r" t="t"/>
              <a:pathLst>
                <a:path extrusionOk="0" h="32969" w="62330">
                  <a:moveTo>
                    <a:pt x="0" y="1"/>
                  </a:moveTo>
                  <a:lnTo>
                    <a:pt x="0" y="29159"/>
                  </a:lnTo>
                  <a:cubicBezTo>
                    <a:pt x="0" y="31254"/>
                    <a:pt x="1703" y="32969"/>
                    <a:pt x="3810" y="32969"/>
                  </a:cubicBezTo>
                  <a:lnTo>
                    <a:pt x="62329" y="32969"/>
                  </a:lnTo>
                  <a:lnTo>
                    <a:pt x="62329" y="3811"/>
                  </a:lnTo>
                  <a:cubicBezTo>
                    <a:pt x="62329" y="1715"/>
                    <a:pt x="60627" y="1"/>
                    <a:pt x="58531"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7445264" y="2583065"/>
              <a:ext cx="627640" cy="49083"/>
            </a:xfrm>
            <a:custGeom>
              <a:rect b="b" l="l" r="r" t="t"/>
              <a:pathLst>
                <a:path extrusionOk="0" h="1609" w="20575">
                  <a:moveTo>
                    <a:pt x="0" y="1"/>
                  </a:moveTo>
                  <a:lnTo>
                    <a:pt x="0" y="1608"/>
                  </a:lnTo>
                  <a:lnTo>
                    <a:pt x="20574" y="1"/>
                  </a:lnTo>
                  <a:close/>
                </a:path>
              </a:pathLst>
            </a:custGeom>
            <a:solidFill>
              <a:srgbClr val="2FC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6171600" y="1577438"/>
              <a:ext cx="787426" cy="416607"/>
            </a:xfrm>
            <a:custGeom>
              <a:rect b="b" l="l" r="r" t="t"/>
              <a:pathLst>
                <a:path extrusionOk="0" h="13657" w="25813">
                  <a:moveTo>
                    <a:pt x="0" y="1"/>
                  </a:moveTo>
                  <a:lnTo>
                    <a:pt x="0" y="6227"/>
                  </a:lnTo>
                  <a:cubicBezTo>
                    <a:pt x="643" y="7478"/>
                    <a:pt x="1477" y="8633"/>
                    <a:pt x="2500" y="9656"/>
                  </a:cubicBezTo>
                  <a:cubicBezTo>
                    <a:pt x="5084" y="12240"/>
                    <a:pt x="8513" y="13657"/>
                    <a:pt x="12156" y="13657"/>
                  </a:cubicBezTo>
                  <a:cubicBezTo>
                    <a:pt x="15800" y="13657"/>
                    <a:pt x="19229" y="12240"/>
                    <a:pt x="21812" y="9656"/>
                  </a:cubicBezTo>
                  <a:cubicBezTo>
                    <a:pt x="24396" y="7085"/>
                    <a:pt x="25813" y="3644"/>
                    <a:pt x="25813" y="1"/>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6135271" y="1206550"/>
              <a:ext cx="814331" cy="741851"/>
            </a:xfrm>
            <a:custGeom>
              <a:rect b="b" l="l" r="r" t="t"/>
              <a:pathLst>
                <a:path extrusionOk="0" h="24319" w="26695">
                  <a:moveTo>
                    <a:pt x="13347" y="0"/>
                  </a:moveTo>
                  <a:cubicBezTo>
                    <a:pt x="10237" y="0"/>
                    <a:pt x="7126" y="1188"/>
                    <a:pt x="4751" y="3563"/>
                  </a:cubicBezTo>
                  <a:cubicBezTo>
                    <a:pt x="1" y="8314"/>
                    <a:pt x="1" y="16017"/>
                    <a:pt x="4751" y="20756"/>
                  </a:cubicBezTo>
                  <a:cubicBezTo>
                    <a:pt x="7126" y="23131"/>
                    <a:pt x="10237" y="24319"/>
                    <a:pt x="13347" y="24319"/>
                  </a:cubicBezTo>
                  <a:cubicBezTo>
                    <a:pt x="16458" y="24319"/>
                    <a:pt x="19568" y="23131"/>
                    <a:pt x="21944" y="20756"/>
                  </a:cubicBezTo>
                  <a:cubicBezTo>
                    <a:pt x="26694" y="16017"/>
                    <a:pt x="26694" y="8314"/>
                    <a:pt x="21944" y="3563"/>
                  </a:cubicBezTo>
                  <a:cubicBezTo>
                    <a:pt x="19568" y="1188"/>
                    <a:pt x="16458" y="0"/>
                    <a:pt x="13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6175962" y="1243581"/>
              <a:ext cx="732944" cy="667785"/>
            </a:xfrm>
            <a:custGeom>
              <a:rect b="b" l="l" r="r" t="t"/>
              <a:pathLst>
                <a:path extrusionOk="0" h="21891" w="24027">
                  <a:moveTo>
                    <a:pt x="12013" y="1"/>
                  </a:moveTo>
                  <a:cubicBezTo>
                    <a:pt x="9212" y="1"/>
                    <a:pt x="6412" y="1069"/>
                    <a:pt x="4274" y="3206"/>
                  </a:cubicBezTo>
                  <a:cubicBezTo>
                    <a:pt x="0" y="7481"/>
                    <a:pt x="0" y="14410"/>
                    <a:pt x="4274" y="18685"/>
                  </a:cubicBezTo>
                  <a:cubicBezTo>
                    <a:pt x="6412" y="20822"/>
                    <a:pt x="9212" y="21890"/>
                    <a:pt x="12013" y="21890"/>
                  </a:cubicBezTo>
                  <a:cubicBezTo>
                    <a:pt x="14814" y="21890"/>
                    <a:pt x="17615" y="20822"/>
                    <a:pt x="19752" y="18685"/>
                  </a:cubicBezTo>
                  <a:cubicBezTo>
                    <a:pt x="24027" y="14410"/>
                    <a:pt x="24027" y="7481"/>
                    <a:pt x="19752" y="3206"/>
                  </a:cubicBezTo>
                  <a:cubicBezTo>
                    <a:pt x="17615" y="1069"/>
                    <a:pt x="14814" y="1"/>
                    <a:pt x="12013"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03</a:t>
              </a:r>
              <a:endParaRPr sz="3000"/>
            </a:p>
          </p:txBody>
        </p:sp>
        <p:sp>
          <p:nvSpPr>
            <p:cNvPr id="188" name="Google Shape;188;p25"/>
            <p:cNvSpPr/>
            <p:nvPr/>
          </p:nvSpPr>
          <p:spPr>
            <a:xfrm>
              <a:off x="6171600" y="2407306"/>
              <a:ext cx="1901377" cy="175800"/>
            </a:xfrm>
            <a:custGeom>
              <a:rect b="b" l="l" r="r" t="t"/>
              <a:pathLst>
                <a:path extrusionOk="0" h="5763" w="62330">
                  <a:moveTo>
                    <a:pt x="0" y="0"/>
                  </a:moveTo>
                  <a:lnTo>
                    <a:pt x="0" y="1953"/>
                  </a:lnTo>
                  <a:cubicBezTo>
                    <a:pt x="0" y="4048"/>
                    <a:pt x="1703" y="5763"/>
                    <a:pt x="3810" y="5763"/>
                  </a:cubicBezTo>
                  <a:lnTo>
                    <a:pt x="62329" y="5763"/>
                  </a:lnTo>
                  <a:lnTo>
                    <a:pt x="62329" y="3810"/>
                  </a:lnTo>
                  <a:lnTo>
                    <a:pt x="3810" y="3810"/>
                  </a:lnTo>
                  <a:cubicBezTo>
                    <a:pt x="1703" y="3810"/>
                    <a:pt x="0" y="2108"/>
                    <a:pt x="0"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7405671" y="2425822"/>
              <a:ext cx="543020" cy="54878"/>
            </a:xfrm>
            <a:custGeom>
              <a:rect b="b" l="l" r="r" t="t"/>
              <a:pathLst>
                <a:path extrusionOk="0" h="1799" w="17801">
                  <a:moveTo>
                    <a:pt x="905" y="0"/>
                  </a:moveTo>
                  <a:cubicBezTo>
                    <a:pt x="405" y="0"/>
                    <a:pt x="1" y="405"/>
                    <a:pt x="1" y="905"/>
                  </a:cubicBezTo>
                  <a:cubicBezTo>
                    <a:pt x="1" y="1393"/>
                    <a:pt x="405" y="1798"/>
                    <a:pt x="905" y="1798"/>
                  </a:cubicBezTo>
                  <a:lnTo>
                    <a:pt x="16896" y="1798"/>
                  </a:lnTo>
                  <a:cubicBezTo>
                    <a:pt x="17396" y="1798"/>
                    <a:pt x="17800" y="1393"/>
                    <a:pt x="17800" y="905"/>
                  </a:cubicBezTo>
                  <a:cubicBezTo>
                    <a:pt x="17800" y="405"/>
                    <a:pt x="17396" y="0"/>
                    <a:pt x="16896"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txBox="1"/>
            <p:nvPr/>
          </p:nvSpPr>
          <p:spPr>
            <a:xfrm>
              <a:off x="6264577" y="1994709"/>
              <a:ext cx="1808400" cy="36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Trending Topics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91" name="Google Shape;191;p25"/>
          <p:cNvGrpSpPr/>
          <p:nvPr/>
        </p:nvGrpSpPr>
        <p:grpSpPr>
          <a:xfrm>
            <a:off x="3652666" y="672132"/>
            <a:ext cx="1811174" cy="1427111"/>
            <a:chOff x="3603127" y="1206550"/>
            <a:chExt cx="1937706" cy="1631171"/>
          </a:xfrm>
        </p:grpSpPr>
        <p:sp>
          <p:nvSpPr>
            <p:cNvPr id="192" name="Google Shape;192;p25"/>
            <p:cNvSpPr/>
            <p:nvPr/>
          </p:nvSpPr>
          <p:spPr>
            <a:xfrm>
              <a:off x="4913119" y="2583065"/>
              <a:ext cx="627640" cy="254656"/>
            </a:xfrm>
            <a:custGeom>
              <a:rect b="b" l="l" r="r" t="t"/>
              <a:pathLst>
                <a:path extrusionOk="0" h="8348" w="20575">
                  <a:moveTo>
                    <a:pt x="1" y="1"/>
                  </a:moveTo>
                  <a:lnTo>
                    <a:pt x="1" y="8347"/>
                  </a:lnTo>
                  <a:lnTo>
                    <a:pt x="16598" y="1608"/>
                  </a:lnTo>
                  <a:lnTo>
                    <a:pt x="20575" y="1"/>
                  </a:ln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3639456" y="1577438"/>
              <a:ext cx="1901377" cy="1005719"/>
            </a:xfrm>
            <a:custGeom>
              <a:rect b="b" l="l" r="r" t="t"/>
              <a:pathLst>
                <a:path extrusionOk="0" h="32969" w="62330">
                  <a:moveTo>
                    <a:pt x="0" y="1"/>
                  </a:moveTo>
                  <a:lnTo>
                    <a:pt x="0" y="29159"/>
                  </a:lnTo>
                  <a:cubicBezTo>
                    <a:pt x="0" y="31254"/>
                    <a:pt x="1703" y="32969"/>
                    <a:pt x="3810" y="32969"/>
                  </a:cubicBezTo>
                  <a:lnTo>
                    <a:pt x="62330" y="32969"/>
                  </a:lnTo>
                  <a:lnTo>
                    <a:pt x="62330" y="3811"/>
                  </a:lnTo>
                  <a:cubicBezTo>
                    <a:pt x="62330" y="1715"/>
                    <a:pt x="60627" y="1"/>
                    <a:pt x="58532"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4913119" y="2583065"/>
              <a:ext cx="627640" cy="49083"/>
            </a:xfrm>
            <a:custGeom>
              <a:rect b="b" l="l" r="r" t="t"/>
              <a:pathLst>
                <a:path extrusionOk="0" h="1609" w="20575">
                  <a:moveTo>
                    <a:pt x="1" y="1"/>
                  </a:moveTo>
                  <a:lnTo>
                    <a:pt x="1" y="1608"/>
                  </a:lnTo>
                  <a:lnTo>
                    <a:pt x="20575" y="1"/>
                  </a:lnTo>
                  <a:close/>
                </a:path>
              </a:pathLst>
            </a:custGeom>
            <a:solidFill>
              <a:srgbClr val="4685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a:off x="3639456" y="1577438"/>
              <a:ext cx="787456" cy="416607"/>
            </a:xfrm>
            <a:custGeom>
              <a:rect b="b" l="l" r="r" t="t"/>
              <a:pathLst>
                <a:path extrusionOk="0" h="13657" w="25814">
                  <a:moveTo>
                    <a:pt x="0" y="1"/>
                  </a:moveTo>
                  <a:lnTo>
                    <a:pt x="0" y="6227"/>
                  </a:lnTo>
                  <a:cubicBezTo>
                    <a:pt x="643" y="7478"/>
                    <a:pt x="1477" y="8633"/>
                    <a:pt x="2513" y="9656"/>
                  </a:cubicBezTo>
                  <a:cubicBezTo>
                    <a:pt x="5084" y="12240"/>
                    <a:pt x="8513" y="13657"/>
                    <a:pt x="12157" y="13657"/>
                  </a:cubicBezTo>
                  <a:cubicBezTo>
                    <a:pt x="15800" y="13657"/>
                    <a:pt x="19241" y="12240"/>
                    <a:pt x="21813" y="9656"/>
                  </a:cubicBezTo>
                  <a:cubicBezTo>
                    <a:pt x="24396" y="7085"/>
                    <a:pt x="25813" y="3644"/>
                    <a:pt x="25813" y="1"/>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3603127" y="1206550"/>
              <a:ext cx="814331" cy="741851"/>
            </a:xfrm>
            <a:custGeom>
              <a:rect b="b" l="l" r="r" t="t"/>
              <a:pathLst>
                <a:path extrusionOk="0" h="24319" w="26695">
                  <a:moveTo>
                    <a:pt x="13352" y="0"/>
                  </a:moveTo>
                  <a:cubicBezTo>
                    <a:pt x="10240" y="0"/>
                    <a:pt x="7127" y="1188"/>
                    <a:pt x="4751" y="3563"/>
                  </a:cubicBezTo>
                  <a:cubicBezTo>
                    <a:pt x="1" y="8314"/>
                    <a:pt x="1" y="16017"/>
                    <a:pt x="4751" y="20756"/>
                  </a:cubicBezTo>
                  <a:cubicBezTo>
                    <a:pt x="7127" y="23131"/>
                    <a:pt x="10240" y="24319"/>
                    <a:pt x="13352" y="24319"/>
                  </a:cubicBezTo>
                  <a:cubicBezTo>
                    <a:pt x="16464" y="24319"/>
                    <a:pt x="19575" y="23131"/>
                    <a:pt x="21944" y="20756"/>
                  </a:cubicBezTo>
                  <a:cubicBezTo>
                    <a:pt x="26695" y="16017"/>
                    <a:pt x="26695" y="8314"/>
                    <a:pt x="21944" y="3563"/>
                  </a:cubicBezTo>
                  <a:cubicBezTo>
                    <a:pt x="19575" y="1188"/>
                    <a:pt x="16464" y="0"/>
                    <a:pt x="13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a:off x="3643818" y="1243581"/>
              <a:ext cx="732974" cy="667785"/>
            </a:xfrm>
            <a:custGeom>
              <a:rect b="b" l="l" r="r" t="t"/>
              <a:pathLst>
                <a:path extrusionOk="0" h="21891" w="24028">
                  <a:moveTo>
                    <a:pt x="12014" y="1"/>
                  </a:moveTo>
                  <a:cubicBezTo>
                    <a:pt x="9213" y="1"/>
                    <a:pt x="6412" y="1069"/>
                    <a:pt x="4275" y="3206"/>
                  </a:cubicBezTo>
                  <a:cubicBezTo>
                    <a:pt x="0" y="7481"/>
                    <a:pt x="0"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02</a:t>
              </a:r>
              <a:endParaRPr sz="3000"/>
            </a:p>
          </p:txBody>
        </p:sp>
        <p:sp>
          <p:nvSpPr>
            <p:cNvPr id="198" name="Google Shape;198;p25"/>
            <p:cNvSpPr/>
            <p:nvPr/>
          </p:nvSpPr>
          <p:spPr>
            <a:xfrm>
              <a:off x="3639456" y="2407306"/>
              <a:ext cx="1901377" cy="175800"/>
            </a:xfrm>
            <a:custGeom>
              <a:rect b="b" l="l" r="r" t="t"/>
              <a:pathLst>
                <a:path extrusionOk="0" h="5763" w="62330">
                  <a:moveTo>
                    <a:pt x="0" y="0"/>
                  </a:moveTo>
                  <a:lnTo>
                    <a:pt x="0" y="1953"/>
                  </a:lnTo>
                  <a:cubicBezTo>
                    <a:pt x="0" y="4048"/>
                    <a:pt x="1703" y="5763"/>
                    <a:pt x="3810" y="5763"/>
                  </a:cubicBezTo>
                  <a:lnTo>
                    <a:pt x="62330" y="5763"/>
                  </a:lnTo>
                  <a:lnTo>
                    <a:pt x="62330" y="3810"/>
                  </a:lnTo>
                  <a:lnTo>
                    <a:pt x="3810" y="3810"/>
                  </a:lnTo>
                  <a:cubicBezTo>
                    <a:pt x="1703" y="3810"/>
                    <a:pt x="0" y="2108"/>
                    <a:pt x="0"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a:off x="4873526" y="2425822"/>
              <a:ext cx="543020" cy="54878"/>
            </a:xfrm>
            <a:custGeom>
              <a:rect b="b" l="l" r="r" t="t"/>
              <a:pathLst>
                <a:path extrusionOk="0" h="1799" w="17801">
                  <a:moveTo>
                    <a:pt x="906" y="0"/>
                  </a:moveTo>
                  <a:cubicBezTo>
                    <a:pt x="406" y="0"/>
                    <a:pt x="1" y="405"/>
                    <a:pt x="1" y="905"/>
                  </a:cubicBezTo>
                  <a:cubicBezTo>
                    <a:pt x="1" y="1393"/>
                    <a:pt x="406" y="1798"/>
                    <a:pt x="906" y="1798"/>
                  </a:cubicBezTo>
                  <a:lnTo>
                    <a:pt x="16896" y="1798"/>
                  </a:lnTo>
                  <a:cubicBezTo>
                    <a:pt x="17396" y="1798"/>
                    <a:pt x="17801" y="1393"/>
                    <a:pt x="17801" y="905"/>
                  </a:cubicBezTo>
                  <a:cubicBezTo>
                    <a:pt x="17801" y="405"/>
                    <a:pt x="17396" y="0"/>
                    <a:pt x="16896"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txBox="1"/>
            <p:nvPr/>
          </p:nvSpPr>
          <p:spPr>
            <a:xfrm>
              <a:off x="3732358" y="1985459"/>
              <a:ext cx="1808400" cy="36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Intrinsic Motivation</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01" name="Google Shape;201;p25"/>
          <p:cNvGrpSpPr/>
          <p:nvPr/>
        </p:nvGrpSpPr>
        <p:grpSpPr>
          <a:xfrm>
            <a:off x="1285905" y="3402621"/>
            <a:ext cx="1811174" cy="1427112"/>
            <a:chOff x="6135271" y="2670884"/>
            <a:chExt cx="1937706" cy="1631171"/>
          </a:xfrm>
        </p:grpSpPr>
        <p:sp>
          <p:nvSpPr>
            <p:cNvPr id="202" name="Google Shape;202;p25"/>
            <p:cNvSpPr/>
            <p:nvPr/>
          </p:nvSpPr>
          <p:spPr>
            <a:xfrm>
              <a:off x="7445264" y="4047033"/>
              <a:ext cx="627640" cy="255022"/>
            </a:xfrm>
            <a:custGeom>
              <a:rect b="b" l="l" r="r" t="t"/>
              <a:pathLst>
                <a:path extrusionOk="0" h="8360" w="20575">
                  <a:moveTo>
                    <a:pt x="0" y="1"/>
                  </a:moveTo>
                  <a:lnTo>
                    <a:pt x="0" y="8359"/>
                  </a:lnTo>
                  <a:lnTo>
                    <a:pt x="16598" y="1620"/>
                  </a:lnTo>
                  <a:lnTo>
                    <a:pt x="20574" y="1"/>
                  </a:ln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a:off x="6171600" y="3041771"/>
              <a:ext cx="1901377" cy="1005353"/>
            </a:xfrm>
            <a:custGeom>
              <a:rect b="b" l="l" r="r" t="t"/>
              <a:pathLst>
                <a:path extrusionOk="0" h="32957" w="62330">
                  <a:moveTo>
                    <a:pt x="0" y="0"/>
                  </a:moveTo>
                  <a:lnTo>
                    <a:pt x="0" y="29147"/>
                  </a:lnTo>
                  <a:cubicBezTo>
                    <a:pt x="0" y="31254"/>
                    <a:pt x="1703" y="32957"/>
                    <a:pt x="3810" y="32957"/>
                  </a:cubicBezTo>
                  <a:lnTo>
                    <a:pt x="62329" y="32957"/>
                  </a:lnTo>
                  <a:lnTo>
                    <a:pt x="62329" y="3810"/>
                  </a:lnTo>
                  <a:cubicBezTo>
                    <a:pt x="62329" y="1703"/>
                    <a:pt x="60627" y="0"/>
                    <a:pt x="5853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7445264" y="4047033"/>
              <a:ext cx="627640" cy="49449"/>
            </a:xfrm>
            <a:custGeom>
              <a:rect b="b" l="l" r="r" t="t"/>
              <a:pathLst>
                <a:path extrusionOk="0" h="1621" w="20575">
                  <a:moveTo>
                    <a:pt x="0" y="1"/>
                  </a:moveTo>
                  <a:lnTo>
                    <a:pt x="0" y="1620"/>
                  </a:lnTo>
                  <a:lnTo>
                    <a:pt x="20574" y="1"/>
                  </a:lnTo>
                  <a:close/>
                </a:path>
              </a:pathLst>
            </a:custGeom>
            <a:solidFill>
              <a:srgbClr val="576F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6171600" y="3041771"/>
              <a:ext cx="787426" cy="416607"/>
            </a:xfrm>
            <a:custGeom>
              <a:rect b="b" l="l" r="r" t="t"/>
              <a:pathLst>
                <a:path extrusionOk="0" h="13657" w="25813">
                  <a:moveTo>
                    <a:pt x="0" y="0"/>
                  </a:moveTo>
                  <a:lnTo>
                    <a:pt x="0" y="6215"/>
                  </a:lnTo>
                  <a:cubicBezTo>
                    <a:pt x="643" y="7478"/>
                    <a:pt x="1477" y="8632"/>
                    <a:pt x="2500" y="9656"/>
                  </a:cubicBezTo>
                  <a:cubicBezTo>
                    <a:pt x="5084" y="12228"/>
                    <a:pt x="8513" y="13657"/>
                    <a:pt x="12156" y="13657"/>
                  </a:cubicBezTo>
                  <a:cubicBezTo>
                    <a:pt x="15800" y="13657"/>
                    <a:pt x="19229" y="12228"/>
                    <a:pt x="21812" y="9656"/>
                  </a:cubicBezTo>
                  <a:cubicBezTo>
                    <a:pt x="24396" y="7073"/>
                    <a:pt x="25813" y="3644"/>
                    <a:pt x="25813"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a:off x="6135271" y="2670884"/>
              <a:ext cx="814331" cy="741851"/>
            </a:xfrm>
            <a:custGeom>
              <a:rect b="b" l="l" r="r" t="t"/>
              <a:pathLst>
                <a:path extrusionOk="0" h="24319" w="26695">
                  <a:moveTo>
                    <a:pt x="13347" y="0"/>
                  </a:moveTo>
                  <a:cubicBezTo>
                    <a:pt x="10237" y="0"/>
                    <a:pt x="7126" y="1188"/>
                    <a:pt x="4751" y="3563"/>
                  </a:cubicBezTo>
                  <a:cubicBezTo>
                    <a:pt x="1" y="8314"/>
                    <a:pt x="1" y="16005"/>
                    <a:pt x="4751" y="20756"/>
                  </a:cubicBezTo>
                  <a:cubicBezTo>
                    <a:pt x="7126" y="23131"/>
                    <a:pt x="10237" y="24319"/>
                    <a:pt x="13347" y="24319"/>
                  </a:cubicBezTo>
                  <a:cubicBezTo>
                    <a:pt x="16458" y="24319"/>
                    <a:pt x="19568" y="23131"/>
                    <a:pt x="21944" y="20756"/>
                  </a:cubicBezTo>
                  <a:cubicBezTo>
                    <a:pt x="26694" y="16005"/>
                    <a:pt x="26694" y="8314"/>
                    <a:pt x="21944" y="3563"/>
                  </a:cubicBezTo>
                  <a:cubicBezTo>
                    <a:pt x="19568" y="1188"/>
                    <a:pt x="16458" y="0"/>
                    <a:pt x="13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a:off x="6175962" y="2707915"/>
              <a:ext cx="732944" cy="667785"/>
            </a:xfrm>
            <a:custGeom>
              <a:rect b="b" l="l" r="r" t="t"/>
              <a:pathLst>
                <a:path extrusionOk="0" h="21891" w="24027">
                  <a:moveTo>
                    <a:pt x="12013" y="1"/>
                  </a:moveTo>
                  <a:cubicBezTo>
                    <a:pt x="9212" y="1"/>
                    <a:pt x="6412" y="1069"/>
                    <a:pt x="4274" y="3206"/>
                  </a:cubicBezTo>
                  <a:cubicBezTo>
                    <a:pt x="0" y="7481"/>
                    <a:pt x="0" y="14410"/>
                    <a:pt x="4274" y="18684"/>
                  </a:cubicBezTo>
                  <a:cubicBezTo>
                    <a:pt x="6412" y="20822"/>
                    <a:pt x="9212" y="21890"/>
                    <a:pt x="12013" y="21890"/>
                  </a:cubicBezTo>
                  <a:cubicBezTo>
                    <a:pt x="14814" y="21890"/>
                    <a:pt x="17615" y="20822"/>
                    <a:pt x="19752" y="18684"/>
                  </a:cubicBezTo>
                  <a:cubicBezTo>
                    <a:pt x="24027" y="14410"/>
                    <a:pt x="24027" y="7481"/>
                    <a:pt x="19752" y="3206"/>
                  </a:cubicBezTo>
                  <a:cubicBezTo>
                    <a:pt x="17615" y="1069"/>
                    <a:pt x="14814" y="1"/>
                    <a:pt x="12013"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07</a:t>
              </a:r>
              <a:endParaRPr sz="3000"/>
            </a:p>
          </p:txBody>
        </p:sp>
        <p:sp>
          <p:nvSpPr>
            <p:cNvPr id="208" name="Google Shape;208;p25"/>
            <p:cNvSpPr/>
            <p:nvPr/>
          </p:nvSpPr>
          <p:spPr>
            <a:xfrm>
              <a:off x="6171600" y="3871274"/>
              <a:ext cx="1901377" cy="175800"/>
            </a:xfrm>
            <a:custGeom>
              <a:rect b="b" l="l" r="r" t="t"/>
              <a:pathLst>
                <a:path extrusionOk="0" h="5763" w="62330">
                  <a:moveTo>
                    <a:pt x="0" y="0"/>
                  </a:moveTo>
                  <a:lnTo>
                    <a:pt x="0" y="1953"/>
                  </a:lnTo>
                  <a:cubicBezTo>
                    <a:pt x="0" y="4060"/>
                    <a:pt x="1703" y="5763"/>
                    <a:pt x="3810" y="5763"/>
                  </a:cubicBezTo>
                  <a:lnTo>
                    <a:pt x="62329" y="5763"/>
                  </a:lnTo>
                  <a:lnTo>
                    <a:pt x="62329" y="3810"/>
                  </a:lnTo>
                  <a:lnTo>
                    <a:pt x="3810" y="3810"/>
                  </a:lnTo>
                  <a:cubicBezTo>
                    <a:pt x="1703" y="3810"/>
                    <a:pt x="0" y="2108"/>
                    <a:pt x="0"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7405671" y="3904309"/>
              <a:ext cx="543020" cy="54878"/>
            </a:xfrm>
            <a:custGeom>
              <a:rect b="b" l="l" r="r" t="t"/>
              <a:pathLst>
                <a:path extrusionOk="0" h="1799" w="17801">
                  <a:moveTo>
                    <a:pt x="905" y="1"/>
                  </a:moveTo>
                  <a:cubicBezTo>
                    <a:pt x="405" y="1"/>
                    <a:pt x="1" y="406"/>
                    <a:pt x="1" y="894"/>
                  </a:cubicBezTo>
                  <a:cubicBezTo>
                    <a:pt x="1" y="1394"/>
                    <a:pt x="405" y="1799"/>
                    <a:pt x="905" y="1799"/>
                  </a:cubicBezTo>
                  <a:lnTo>
                    <a:pt x="16896" y="1799"/>
                  </a:lnTo>
                  <a:cubicBezTo>
                    <a:pt x="17396" y="1799"/>
                    <a:pt x="17800" y="1394"/>
                    <a:pt x="17800" y="894"/>
                  </a:cubicBezTo>
                  <a:cubicBezTo>
                    <a:pt x="17800" y="406"/>
                    <a:pt x="17396" y="1"/>
                    <a:pt x="16896"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txBox="1"/>
            <p:nvPr/>
          </p:nvSpPr>
          <p:spPr>
            <a:xfrm>
              <a:off x="6264493" y="3481693"/>
              <a:ext cx="1808400" cy="36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Timeline</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11" name="Google Shape;211;p25"/>
          <p:cNvGrpSpPr/>
          <p:nvPr/>
        </p:nvGrpSpPr>
        <p:grpSpPr>
          <a:xfrm>
            <a:off x="3684758" y="3456342"/>
            <a:ext cx="1811174" cy="1427112"/>
            <a:chOff x="6135271" y="2670884"/>
            <a:chExt cx="1937706" cy="1631171"/>
          </a:xfrm>
        </p:grpSpPr>
        <p:sp>
          <p:nvSpPr>
            <p:cNvPr id="212" name="Google Shape;212;p25"/>
            <p:cNvSpPr/>
            <p:nvPr/>
          </p:nvSpPr>
          <p:spPr>
            <a:xfrm>
              <a:off x="7445264" y="4047033"/>
              <a:ext cx="627640" cy="255022"/>
            </a:xfrm>
            <a:custGeom>
              <a:rect b="b" l="l" r="r" t="t"/>
              <a:pathLst>
                <a:path extrusionOk="0" h="8360" w="20575">
                  <a:moveTo>
                    <a:pt x="0" y="1"/>
                  </a:moveTo>
                  <a:lnTo>
                    <a:pt x="0" y="8359"/>
                  </a:lnTo>
                  <a:lnTo>
                    <a:pt x="16598" y="1620"/>
                  </a:lnTo>
                  <a:lnTo>
                    <a:pt x="20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6171600" y="3041771"/>
              <a:ext cx="1901377" cy="1005353"/>
            </a:xfrm>
            <a:custGeom>
              <a:rect b="b" l="l" r="r" t="t"/>
              <a:pathLst>
                <a:path extrusionOk="0" h="32957" w="62330">
                  <a:moveTo>
                    <a:pt x="0" y="0"/>
                  </a:moveTo>
                  <a:lnTo>
                    <a:pt x="0" y="29147"/>
                  </a:lnTo>
                  <a:cubicBezTo>
                    <a:pt x="0" y="31254"/>
                    <a:pt x="1703" y="32957"/>
                    <a:pt x="3810" y="32957"/>
                  </a:cubicBezTo>
                  <a:lnTo>
                    <a:pt x="62329" y="32957"/>
                  </a:lnTo>
                  <a:lnTo>
                    <a:pt x="62329" y="3810"/>
                  </a:lnTo>
                  <a:cubicBezTo>
                    <a:pt x="62329" y="1703"/>
                    <a:pt x="60627" y="0"/>
                    <a:pt x="5853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7445264" y="4047033"/>
              <a:ext cx="627640" cy="49449"/>
            </a:xfrm>
            <a:custGeom>
              <a:rect b="b" l="l" r="r" t="t"/>
              <a:pathLst>
                <a:path extrusionOk="0" h="1621" w="20575">
                  <a:moveTo>
                    <a:pt x="0" y="1"/>
                  </a:moveTo>
                  <a:lnTo>
                    <a:pt x="0" y="1620"/>
                  </a:lnTo>
                  <a:lnTo>
                    <a:pt x="20574" y="1"/>
                  </a:lnTo>
                  <a:close/>
                </a:path>
              </a:pathLst>
            </a:custGeom>
            <a:solidFill>
              <a:srgbClr val="576F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6171600" y="3041771"/>
              <a:ext cx="787426" cy="416607"/>
            </a:xfrm>
            <a:custGeom>
              <a:rect b="b" l="l" r="r" t="t"/>
              <a:pathLst>
                <a:path extrusionOk="0" h="13657" w="25813">
                  <a:moveTo>
                    <a:pt x="0" y="0"/>
                  </a:moveTo>
                  <a:lnTo>
                    <a:pt x="0" y="6215"/>
                  </a:lnTo>
                  <a:cubicBezTo>
                    <a:pt x="643" y="7478"/>
                    <a:pt x="1477" y="8632"/>
                    <a:pt x="2500" y="9656"/>
                  </a:cubicBezTo>
                  <a:cubicBezTo>
                    <a:pt x="5084" y="12228"/>
                    <a:pt x="8513" y="13657"/>
                    <a:pt x="12156" y="13657"/>
                  </a:cubicBezTo>
                  <a:cubicBezTo>
                    <a:pt x="15800" y="13657"/>
                    <a:pt x="19229" y="12228"/>
                    <a:pt x="21812" y="9656"/>
                  </a:cubicBezTo>
                  <a:cubicBezTo>
                    <a:pt x="24396" y="7073"/>
                    <a:pt x="25813" y="3644"/>
                    <a:pt x="25813"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6135271" y="2670884"/>
              <a:ext cx="814331" cy="741851"/>
            </a:xfrm>
            <a:custGeom>
              <a:rect b="b" l="l" r="r" t="t"/>
              <a:pathLst>
                <a:path extrusionOk="0" h="24319" w="26695">
                  <a:moveTo>
                    <a:pt x="13347" y="0"/>
                  </a:moveTo>
                  <a:cubicBezTo>
                    <a:pt x="10237" y="0"/>
                    <a:pt x="7126" y="1188"/>
                    <a:pt x="4751" y="3563"/>
                  </a:cubicBezTo>
                  <a:cubicBezTo>
                    <a:pt x="1" y="8314"/>
                    <a:pt x="1" y="16005"/>
                    <a:pt x="4751" y="20756"/>
                  </a:cubicBezTo>
                  <a:cubicBezTo>
                    <a:pt x="7126" y="23131"/>
                    <a:pt x="10237" y="24319"/>
                    <a:pt x="13347" y="24319"/>
                  </a:cubicBezTo>
                  <a:cubicBezTo>
                    <a:pt x="16458" y="24319"/>
                    <a:pt x="19568" y="23131"/>
                    <a:pt x="21944" y="20756"/>
                  </a:cubicBezTo>
                  <a:cubicBezTo>
                    <a:pt x="26694" y="16005"/>
                    <a:pt x="26694" y="8314"/>
                    <a:pt x="21944" y="3563"/>
                  </a:cubicBezTo>
                  <a:cubicBezTo>
                    <a:pt x="19568" y="1188"/>
                    <a:pt x="16458" y="0"/>
                    <a:pt x="13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6175962" y="2707915"/>
              <a:ext cx="732944" cy="667785"/>
            </a:xfrm>
            <a:custGeom>
              <a:rect b="b" l="l" r="r" t="t"/>
              <a:pathLst>
                <a:path extrusionOk="0" h="21891" w="24027">
                  <a:moveTo>
                    <a:pt x="12013" y="1"/>
                  </a:moveTo>
                  <a:cubicBezTo>
                    <a:pt x="9212" y="1"/>
                    <a:pt x="6412" y="1069"/>
                    <a:pt x="4274" y="3206"/>
                  </a:cubicBezTo>
                  <a:cubicBezTo>
                    <a:pt x="0" y="7481"/>
                    <a:pt x="0" y="14410"/>
                    <a:pt x="4274" y="18684"/>
                  </a:cubicBezTo>
                  <a:cubicBezTo>
                    <a:pt x="6412" y="20822"/>
                    <a:pt x="9212" y="21890"/>
                    <a:pt x="12013" y="21890"/>
                  </a:cubicBezTo>
                  <a:cubicBezTo>
                    <a:pt x="14814" y="21890"/>
                    <a:pt x="17615" y="20822"/>
                    <a:pt x="19752" y="18684"/>
                  </a:cubicBezTo>
                  <a:cubicBezTo>
                    <a:pt x="24027" y="14410"/>
                    <a:pt x="24027" y="7481"/>
                    <a:pt x="19752" y="3206"/>
                  </a:cubicBezTo>
                  <a:cubicBezTo>
                    <a:pt x="17615" y="1069"/>
                    <a:pt x="14814" y="1"/>
                    <a:pt x="120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08</a:t>
              </a:r>
              <a:endParaRPr sz="3000"/>
            </a:p>
          </p:txBody>
        </p:sp>
        <p:sp>
          <p:nvSpPr>
            <p:cNvPr id="218" name="Google Shape;218;p25"/>
            <p:cNvSpPr/>
            <p:nvPr/>
          </p:nvSpPr>
          <p:spPr>
            <a:xfrm>
              <a:off x="6171600" y="3871274"/>
              <a:ext cx="1901377" cy="175800"/>
            </a:xfrm>
            <a:custGeom>
              <a:rect b="b" l="l" r="r" t="t"/>
              <a:pathLst>
                <a:path extrusionOk="0" h="5763" w="62330">
                  <a:moveTo>
                    <a:pt x="0" y="0"/>
                  </a:moveTo>
                  <a:lnTo>
                    <a:pt x="0" y="1953"/>
                  </a:lnTo>
                  <a:cubicBezTo>
                    <a:pt x="0" y="4060"/>
                    <a:pt x="1703" y="5763"/>
                    <a:pt x="3810" y="5763"/>
                  </a:cubicBezTo>
                  <a:lnTo>
                    <a:pt x="62329" y="5763"/>
                  </a:lnTo>
                  <a:lnTo>
                    <a:pt x="62329" y="3810"/>
                  </a:lnTo>
                  <a:lnTo>
                    <a:pt x="3810" y="3810"/>
                  </a:lnTo>
                  <a:cubicBezTo>
                    <a:pt x="1703" y="3810"/>
                    <a:pt x="0" y="2108"/>
                    <a:pt x="0" y="0"/>
                  </a:cubicBezTo>
                  <a:close/>
                </a:path>
              </a:pathLst>
            </a:custGeom>
            <a:solidFill>
              <a:srgbClr val="0000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7405671" y="3904309"/>
              <a:ext cx="543020" cy="54878"/>
            </a:xfrm>
            <a:custGeom>
              <a:rect b="b" l="l" r="r" t="t"/>
              <a:pathLst>
                <a:path extrusionOk="0" h="1799" w="17801">
                  <a:moveTo>
                    <a:pt x="905" y="1"/>
                  </a:moveTo>
                  <a:cubicBezTo>
                    <a:pt x="405" y="1"/>
                    <a:pt x="1" y="406"/>
                    <a:pt x="1" y="894"/>
                  </a:cubicBezTo>
                  <a:cubicBezTo>
                    <a:pt x="1" y="1394"/>
                    <a:pt x="405" y="1799"/>
                    <a:pt x="905" y="1799"/>
                  </a:cubicBezTo>
                  <a:lnTo>
                    <a:pt x="16896" y="1799"/>
                  </a:lnTo>
                  <a:cubicBezTo>
                    <a:pt x="17396" y="1799"/>
                    <a:pt x="17800" y="1394"/>
                    <a:pt x="17800" y="894"/>
                  </a:cubicBezTo>
                  <a:cubicBezTo>
                    <a:pt x="17800" y="406"/>
                    <a:pt x="17396" y="1"/>
                    <a:pt x="16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txBox="1"/>
            <p:nvPr/>
          </p:nvSpPr>
          <p:spPr>
            <a:xfrm>
              <a:off x="6264573" y="3458848"/>
              <a:ext cx="1808400" cy="36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Conclusion</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3"/>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a:t>
            </a:r>
            <a:endParaRPr/>
          </a:p>
        </p:txBody>
      </p:sp>
      <p:sp>
        <p:nvSpPr>
          <p:cNvPr id="525" name="Google Shape;525;p43"/>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527" name="Google Shape;527;p43"/>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528" name="Google Shape;528;p43"/>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529" name="Google Shape;529;p43"/>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530" name="Google Shape;530;p43"/>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531" name="Google Shape;531;p43"/>
          <p:cNvSpPr/>
          <p:nvPr/>
        </p:nvSpPr>
        <p:spPr>
          <a:xfrm>
            <a:off x="54870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txBox="1"/>
          <p:nvPr/>
        </p:nvSpPr>
        <p:spPr>
          <a:xfrm>
            <a:off x="454500" y="910450"/>
            <a:ext cx="7834200" cy="108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500">
                <a:solidFill>
                  <a:srgbClr val="132356"/>
                </a:solidFill>
                <a:latin typeface="Montserrat Medium"/>
                <a:ea typeface="Montserrat Medium"/>
                <a:cs typeface="Montserrat Medium"/>
                <a:sym typeface="Montserrat Medium"/>
              </a:rPr>
              <a:t>Expected Learning Outcomes</a:t>
            </a:r>
            <a:endParaRPr sz="2500">
              <a:solidFill>
                <a:srgbClr val="132356"/>
              </a:solidFill>
              <a:latin typeface="Montserrat Black"/>
              <a:ea typeface="Montserrat Black"/>
              <a:cs typeface="Montserrat Black"/>
              <a:sym typeface="Montserrat Black"/>
            </a:endParaRPr>
          </a:p>
        </p:txBody>
      </p:sp>
      <p:grpSp>
        <p:nvGrpSpPr>
          <p:cNvPr id="533" name="Google Shape;533;p43"/>
          <p:cNvGrpSpPr/>
          <p:nvPr/>
        </p:nvGrpSpPr>
        <p:grpSpPr>
          <a:xfrm>
            <a:off x="3640354" y="3464979"/>
            <a:ext cx="1698771" cy="1154487"/>
            <a:chOff x="720000" y="3298275"/>
            <a:chExt cx="1921904" cy="1306128"/>
          </a:xfrm>
        </p:grpSpPr>
        <p:sp>
          <p:nvSpPr>
            <p:cNvPr id="534" name="Google Shape;534;p43"/>
            <p:cNvSpPr/>
            <p:nvPr/>
          </p:nvSpPr>
          <p:spPr>
            <a:xfrm>
              <a:off x="1222425" y="3298275"/>
              <a:ext cx="1419479" cy="1122053"/>
            </a:xfrm>
            <a:custGeom>
              <a:rect b="b" l="l" r="r" t="t"/>
              <a:pathLst>
                <a:path extrusionOk="0" h="197893" w="250349">
                  <a:moveTo>
                    <a:pt x="246463" y="0"/>
                  </a:moveTo>
                  <a:lnTo>
                    <a:pt x="0" y="192897"/>
                  </a:lnTo>
                  <a:lnTo>
                    <a:pt x="3886" y="197893"/>
                  </a:lnTo>
                  <a:lnTo>
                    <a:pt x="250349" y="4996"/>
                  </a:lnTo>
                  <a:lnTo>
                    <a:pt x="24646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720000" y="3482350"/>
              <a:ext cx="1419479" cy="1122053"/>
            </a:xfrm>
            <a:custGeom>
              <a:rect b="b" l="l" r="r" t="t"/>
              <a:pathLst>
                <a:path extrusionOk="0" h="197893" w="250349">
                  <a:moveTo>
                    <a:pt x="246463" y="0"/>
                  </a:moveTo>
                  <a:lnTo>
                    <a:pt x="0" y="192897"/>
                  </a:lnTo>
                  <a:lnTo>
                    <a:pt x="3886" y="197893"/>
                  </a:lnTo>
                  <a:lnTo>
                    <a:pt x="250349" y="4996"/>
                  </a:lnTo>
                  <a:lnTo>
                    <a:pt x="24646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43"/>
          <p:cNvSpPr txBox="1"/>
          <p:nvPr/>
        </p:nvSpPr>
        <p:spPr>
          <a:xfrm>
            <a:off x="588500" y="1929000"/>
            <a:ext cx="8208000" cy="205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Aid our sponsor by providing insights and valuable summary on a visibly informative dashboard</a:t>
            </a:r>
            <a:endParaRPr sz="1600">
              <a:solidFill>
                <a:srgbClr val="132356"/>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b="1" sz="1600">
              <a:solidFill>
                <a:srgbClr val="132356"/>
              </a:solidFill>
              <a:latin typeface="Montserrat"/>
              <a:ea typeface="Montserrat"/>
              <a:cs typeface="Montserrat"/>
              <a:sym typeface="Montserrat"/>
            </a:endParaRPr>
          </a:p>
          <a:p>
            <a:pPr indent="-330200" lvl="0" marL="457200" rtl="0" algn="l">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Customer-centric approach (Working with Customer’s requirements)</a:t>
            </a:r>
            <a:endParaRPr sz="1600">
              <a:solidFill>
                <a:srgbClr val="132356"/>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sz="1600">
              <a:solidFill>
                <a:srgbClr val="132356"/>
              </a:solidFill>
              <a:latin typeface="Montserrat Medium"/>
              <a:ea typeface="Montserrat Medium"/>
              <a:cs typeface="Montserrat Medium"/>
              <a:sym typeface="Montserrat Medium"/>
            </a:endParaRPr>
          </a:p>
          <a:p>
            <a:pPr indent="-330200" lvl="0" marL="457200" rtl="0" algn="l">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Web-Scraping &amp; Social Analytics Frameworks</a:t>
            </a:r>
            <a:endParaRPr sz="1600">
              <a:solidFill>
                <a:srgbClr val="132356"/>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600">
              <a:solidFill>
                <a:srgbClr val="132356"/>
              </a:solidFill>
              <a:latin typeface="Montserrat Medium"/>
              <a:ea typeface="Montserrat Medium"/>
              <a:cs typeface="Montserrat Medium"/>
              <a:sym typeface="Montserrat Medium"/>
            </a:endParaRPr>
          </a:p>
          <a:p>
            <a:pPr indent="-330200" lvl="0" marL="457200" rtl="0" algn="l">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Data Ingestion Pipeline &amp; Visualization using ELK Stack / Visualisation Tools</a:t>
            </a:r>
            <a:endParaRPr sz="1600">
              <a:solidFill>
                <a:srgbClr val="132356"/>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4"/>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4"/>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543" name="Google Shape;543;p44"/>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544" name="Google Shape;544;p44"/>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545" name="Google Shape;545;p44"/>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546" name="Google Shape;546;p44"/>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547" name="Google Shape;547;p44"/>
          <p:cNvSpPr/>
          <p:nvPr/>
        </p:nvSpPr>
        <p:spPr>
          <a:xfrm>
            <a:off x="54870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4"/>
          <p:cNvSpPr txBox="1"/>
          <p:nvPr/>
        </p:nvSpPr>
        <p:spPr>
          <a:xfrm>
            <a:off x="249900" y="1207775"/>
            <a:ext cx="4195800" cy="1164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3500">
                <a:solidFill>
                  <a:srgbClr val="004B85"/>
                </a:solidFill>
                <a:latin typeface="Archivo"/>
                <a:ea typeface="Archivo"/>
                <a:cs typeface="Archivo"/>
                <a:sym typeface="Archivo"/>
              </a:rPr>
              <a:t>Questions &amp; Answers</a:t>
            </a:r>
            <a:endParaRPr b="1" sz="3500">
              <a:solidFill>
                <a:srgbClr val="004B85"/>
              </a:solidFill>
              <a:latin typeface="Archivo"/>
              <a:ea typeface="Archivo"/>
              <a:cs typeface="Archivo"/>
              <a:sym typeface="Archivo"/>
            </a:endParaRPr>
          </a:p>
        </p:txBody>
      </p:sp>
      <p:sp>
        <p:nvSpPr>
          <p:cNvPr id="549" name="Google Shape;549;p44"/>
          <p:cNvSpPr txBox="1"/>
          <p:nvPr/>
        </p:nvSpPr>
        <p:spPr>
          <a:xfrm>
            <a:off x="300325" y="2372075"/>
            <a:ext cx="3886800" cy="13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2"/>
                </a:solidFill>
                <a:latin typeface="Archivo"/>
                <a:ea typeface="Archivo"/>
                <a:cs typeface="Archivo"/>
                <a:sym typeface="Archivo"/>
              </a:rPr>
              <a:t>Thank you</a:t>
            </a:r>
            <a:r>
              <a:rPr lang="en" sz="1300">
                <a:solidFill>
                  <a:schemeClr val="accent2"/>
                </a:solidFill>
                <a:latin typeface="Archivo"/>
                <a:ea typeface="Archivo"/>
                <a:cs typeface="Archivo"/>
                <a:sym typeface="Archivo"/>
              </a:rPr>
              <a:t> very much for listening to our presentation</a:t>
            </a:r>
            <a:endParaRPr sz="1300">
              <a:solidFill>
                <a:schemeClr val="accent2"/>
              </a:solidFill>
              <a:latin typeface="Archivo"/>
              <a:ea typeface="Archivo"/>
              <a:cs typeface="Archivo"/>
              <a:sym typeface="Archivo"/>
            </a:endParaRPr>
          </a:p>
          <a:p>
            <a:pPr indent="0" lvl="0" marL="0" rtl="0" algn="l">
              <a:spcBef>
                <a:spcPts val="0"/>
              </a:spcBef>
              <a:spcAft>
                <a:spcPts val="0"/>
              </a:spcAft>
              <a:buNone/>
            </a:pPr>
            <a:r>
              <a:t/>
            </a:r>
            <a:endParaRPr sz="1300">
              <a:solidFill>
                <a:schemeClr val="accent2"/>
              </a:solidFill>
              <a:latin typeface="Archivo"/>
              <a:ea typeface="Archivo"/>
              <a:cs typeface="Archivo"/>
              <a:sym typeface="Archivo"/>
            </a:endParaRPr>
          </a:p>
          <a:p>
            <a:pPr indent="0" lvl="0" marL="0" rtl="0" algn="l">
              <a:spcBef>
                <a:spcPts val="0"/>
              </a:spcBef>
              <a:spcAft>
                <a:spcPts val="0"/>
              </a:spcAft>
              <a:buNone/>
            </a:pPr>
            <a:r>
              <a:t/>
            </a:r>
            <a:endParaRPr sz="1300">
              <a:solidFill>
                <a:schemeClr val="accent2"/>
              </a:solidFill>
              <a:latin typeface="Archivo"/>
              <a:ea typeface="Archivo"/>
              <a:cs typeface="Archivo"/>
              <a:sym typeface="Archivo"/>
            </a:endParaRPr>
          </a:p>
          <a:p>
            <a:pPr indent="0" lvl="0" marL="0" rtl="0" algn="l">
              <a:spcBef>
                <a:spcPts val="0"/>
              </a:spcBef>
              <a:spcAft>
                <a:spcPts val="0"/>
              </a:spcAft>
              <a:buNone/>
            </a:pPr>
            <a:r>
              <a:t/>
            </a:r>
            <a:endParaRPr sz="1300">
              <a:solidFill>
                <a:schemeClr val="accent2"/>
              </a:solidFill>
              <a:latin typeface="Archivo"/>
              <a:ea typeface="Archivo"/>
              <a:cs typeface="Archivo"/>
              <a:sym typeface="Archivo"/>
            </a:endParaRPr>
          </a:p>
          <a:p>
            <a:pPr indent="0" lvl="0" marL="0" rtl="0" algn="l">
              <a:spcBef>
                <a:spcPts val="0"/>
              </a:spcBef>
              <a:spcAft>
                <a:spcPts val="0"/>
              </a:spcAft>
              <a:buNone/>
            </a:pPr>
            <a:r>
              <a:rPr b="1" lang="en" sz="1300">
                <a:solidFill>
                  <a:schemeClr val="accent2"/>
                </a:solidFill>
                <a:latin typeface="Archivo"/>
                <a:ea typeface="Archivo"/>
                <a:cs typeface="Archivo"/>
                <a:sym typeface="Archivo"/>
              </a:rPr>
              <a:t>By: G2T2</a:t>
            </a:r>
            <a:endParaRPr b="1" sz="1300">
              <a:solidFill>
                <a:schemeClr val="accent2"/>
              </a:solidFill>
              <a:latin typeface="Archivo"/>
              <a:ea typeface="Archivo"/>
              <a:cs typeface="Archivo"/>
              <a:sym typeface="Archivo"/>
            </a:endParaRPr>
          </a:p>
          <a:p>
            <a:pPr indent="0" lvl="0" marL="0" rtl="0" algn="r">
              <a:lnSpc>
                <a:spcPct val="90000"/>
              </a:lnSpc>
              <a:spcBef>
                <a:spcPts val="0"/>
              </a:spcBef>
              <a:spcAft>
                <a:spcPts val="0"/>
              </a:spcAft>
              <a:buNone/>
            </a:pPr>
            <a:r>
              <a:rPr b="1" lang="en" sz="1800">
                <a:solidFill>
                  <a:schemeClr val="accent2"/>
                </a:solidFill>
                <a:latin typeface="Montserrat"/>
                <a:ea typeface="Montserrat"/>
                <a:cs typeface="Montserrat"/>
                <a:sym typeface="Montserrat"/>
              </a:rPr>
              <a:t>Yeo Yao Cong</a:t>
            </a:r>
            <a:endParaRPr b="1" sz="1800">
              <a:solidFill>
                <a:schemeClr val="accent2"/>
              </a:solidFill>
              <a:latin typeface="Montserrat"/>
              <a:ea typeface="Montserrat"/>
              <a:cs typeface="Montserrat"/>
              <a:sym typeface="Montserrat"/>
            </a:endParaRPr>
          </a:p>
          <a:p>
            <a:pPr indent="0" lvl="0" marL="0" rtl="0" algn="r">
              <a:lnSpc>
                <a:spcPct val="90000"/>
              </a:lnSpc>
              <a:spcBef>
                <a:spcPts val="0"/>
              </a:spcBef>
              <a:spcAft>
                <a:spcPts val="0"/>
              </a:spcAft>
              <a:buNone/>
            </a:pPr>
            <a:r>
              <a:rPr b="1" lang="en" sz="1800">
                <a:solidFill>
                  <a:schemeClr val="accent2"/>
                </a:solidFill>
                <a:latin typeface="Montserrat"/>
                <a:ea typeface="Montserrat"/>
                <a:cs typeface="Montserrat"/>
                <a:sym typeface="Montserrat"/>
              </a:rPr>
              <a:t>Darien Tan</a:t>
            </a:r>
            <a:endParaRPr b="1" sz="1800">
              <a:solidFill>
                <a:schemeClr val="accent2"/>
              </a:solidFill>
              <a:latin typeface="Montserrat"/>
              <a:ea typeface="Montserrat"/>
              <a:cs typeface="Montserrat"/>
              <a:sym typeface="Montserrat"/>
            </a:endParaRPr>
          </a:p>
          <a:p>
            <a:pPr indent="0" lvl="0" marL="0" rtl="0" algn="r">
              <a:lnSpc>
                <a:spcPct val="90000"/>
              </a:lnSpc>
              <a:spcBef>
                <a:spcPts val="0"/>
              </a:spcBef>
              <a:spcAft>
                <a:spcPts val="0"/>
              </a:spcAft>
              <a:buNone/>
            </a:pPr>
            <a:r>
              <a:rPr b="1" lang="en" sz="1800">
                <a:solidFill>
                  <a:schemeClr val="accent2"/>
                </a:solidFill>
                <a:latin typeface="Montserrat"/>
                <a:ea typeface="Montserrat"/>
                <a:cs typeface="Montserrat"/>
                <a:sym typeface="Montserrat"/>
              </a:rPr>
              <a:t>Kershawn Liau</a:t>
            </a:r>
            <a:endParaRPr b="1" sz="1800">
              <a:solidFill>
                <a:schemeClr val="accent2"/>
              </a:solidFill>
              <a:latin typeface="Montserrat"/>
              <a:ea typeface="Montserrat"/>
              <a:cs typeface="Montserrat"/>
              <a:sym typeface="Montserrat"/>
            </a:endParaRPr>
          </a:p>
          <a:p>
            <a:pPr indent="0" lvl="0" marL="0" rtl="0" algn="r">
              <a:lnSpc>
                <a:spcPct val="90000"/>
              </a:lnSpc>
              <a:spcBef>
                <a:spcPts val="0"/>
              </a:spcBef>
              <a:spcAft>
                <a:spcPts val="0"/>
              </a:spcAft>
              <a:buNone/>
            </a:pPr>
            <a:r>
              <a:rPr b="1" lang="en" sz="1800">
                <a:solidFill>
                  <a:schemeClr val="accent2"/>
                </a:solidFill>
                <a:latin typeface="Montserrat"/>
                <a:ea typeface="Montserrat"/>
                <a:cs typeface="Montserrat"/>
                <a:sym typeface="Montserrat"/>
              </a:rPr>
              <a:t>Andy Pee</a:t>
            </a:r>
            <a:endParaRPr b="1" sz="1800">
              <a:solidFill>
                <a:schemeClr val="accent2"/>
              </a:solidFill>
              <a:latin typeface="Montserrat"/>
              <a:ea typeface="Montserrat"/>
              <a:cs typeface="Montserrat"/>
              <a:sym typeface="Montserrat"/>
            </a:endParaRPr>
          </a:p>
          <a:p>
            <a:pPr indent="0" lvl="0" marL="0" rtl="0" algn="r">
              <a:lnSpc>
                <a:spcPct val="90000"/>
              </a:lnSpc>
              <a:spcBef>
                <a:spcPts val="0"/>
              </a:spcBef>
              <a:spcAft>
                <a:spcPts val="0"/>
              </a:spcAft>
              <a:buNone/>
            </a:pPr>
            <a:r>
              <a:rPr b="1" lang="en" sz="1800">
                <a:solidFill>
                  <a:schemeClr val="accent2"/>
                </a:solidFill>
                <a:latin typeface="Montserrat"/>
                <a:ea typeface="Montserrat"/>
                <a:cs typeface="Montserrat"/>
                <a:sym typeface="Montserrat"/>
              </a:rPr>
              <a:t>Ong Zhi Yi</a:t>
            </a:r>
            <a:endParaRPr sz="1300">
              <a:solidFill>
                <a:schemeClr val="accent2"/>
              </a:solidFill>
              <a:latin typeface="Archivo"/>
              <a:ea typeface="Archivo"/>
              <a:cs typeface="Archivo"/>
              <a:sym typeface="Archivo"/>
            </a:endParaRPr>
          </a:p>
        </p:txBody>
      </p:sp>
      <p:cxnSp>
        <p:nvCxnSpPr>
          <p:cNvPr id="550" name="Google Shape;550;p44"/>
          <p:cNvCxnSpPr/>
          <p:nvPr/>
        </p:nvCxnSpPr>
        <p:spPr>
          <a:xfrm flipH="1" rot="10800000">
            <a:off x="249900" y="2284325"/>
            <a:ext cx="4083600" cy="3900"/>
          </a:xfrm>
          <a:prstGeom prst="straightConnector1">
            <a:avLst/>
          </a:prstGeom>
          <a:noFill/>
          <a:ln cap="flat" cmpd="sng" w="9525">
            <a:solidFill>
              <a:srgbClr val="76ECFF"/>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idx="2" type="body"/>
          </p:nvPr>
        </p:nvSpPr>
        <p:spPr>
          <a:xfrm>
            <a:off x="485151" y="1430150"/>
            <a:ext cx="8730900" cy="33198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0000"/>
              </a:buClr>
              <a:buSzPts val="1800"/>
              <a:buFont typeface="Source Sans Pro"/>
              <a:buChar char="-"/>
            </a:pPr>
            <a:r>
              <a:rPr lang="en" sz="1800">
                <a:solidFill>
                  <a:srgbClr val="000000"/>
                </a:solidFill>
                <a:latin typeface="Source Sans Pro"/>
                <a:ea typeface="Source Sans Pro"/>
                <a:cs typeface="Source Sans Pro"/>
                <a:sym typeface="Source Sans Pro"/>
              </a:rPr>
              <a:t>One of the largest Tech Companies in the world</a:t>
            </a:r>
            <a:endParaRPr sz="1800">
              <a:solidFill>
                <a:srgbClr val="000000"/>
              </a:solidFill>
              <a:latin typeface="Source Sans Pro"/>
              <a:ea typeface="Source Sans Pro"/>
              <a:cs typeface="Source Sans Pro"/>
              <a:sym typeface="Source Sans Pro"/>
            </a:endParaRPr>
          </a:p>
          <a:p>
            <a:pPr indent="-342900" lvl="1" marL="914400" rtl="0" algn="l">
              <a:spcBef>
                <a:spcPts val="0"/>
              </a:spcBef>
              <a:spcAft>
                <a:spcPts val="0"/>
              </a:spcAft>
              <a:buClr>
                <a:srgbClr val="000000"/>
              </a:buClr>
              <a:buSzPts val="1800"/>
              <a:buFont typeface="Source Sans Pro"/>
              <a:buChar char="-"/>
            </a:pPr>
            <a:r>
              <a:rPr lang="en" sz="1800">
                <a:solidFill>
                  <a:srgbClr val="000000"/>
                </a:solidFill>
                <a:latin typeface="Source Sans Pro"/>
                <a:ea typeface="Source Sans Pro"/>
                <a:cs typeface="Source Sans Pro"/>
                <a:sym typeface="Source Sans Pro"/>
              </a:rPr>
              <a:t>Bread and Butter for Tech Giants like Amazon, Google, VMWare, AMD, Intel</a:t>
            </a:r>
            <a:endParaRPr sz="18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000000"/>
              </a:solidFill>
              <a:latin typeface="Source Sans Pro"/>
              <a:ea typeface="Source Sans Pro"/>
              <a:cs typeface="Source Sans Pro"/>
              <a:sym typeface="Source Sans Pro"/>
            </a:endParaRPr>
          </a:p>
          <a:p>
            <a:pPr indent="-342900" lvl="0" marL="457200" rtl="0" algn="l">
              <a:spcBef>
                <a:spcPts val="0"/>
              </a:spcBef>
              <a:spcAft>
                <a:spcPts val="0"/>
              </a:spcAft>
              <a:buClr>
                <a:srgbClr val="000000"/>
              </a:buClr>
              <a:buSzPts val="1800"/>
              <a:buFont typeface="Source Sans Pro"/>
              <a:buChar char="-"/>
            </a:pPr>
            <a:r>
              <a:rPr lang="en" sz="1800">
                <a:solidFill>
                  <a:srgbClr val="000000"/>
                </a:solidFill>
                <a:latin typeface="Source Sans Pro"/>
                <a:ea typeface="Source Sans Pro"/>
                <a:cs typeface="Source Sans Pro"/>
                <a:sym typeface="Source Sans Pro"/>
              </a:rPr>
              <a:t>Founded by Michael Dell in 1984</a:t>
            </a:r>
            <a:endParaRPr sz="18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000000"/>
              </a:solidFill>
              <a:latin typeface="Source Sans Pro"/>
              <a:ea typeface="Source Sans Pro"/>
              <a:cs typeface="Source Sans Pro"/>
              <a:sym typeface="Source Sans Pro"/>
            </a:endParaRPr>
          </a:p>
          <a:p>
            <a:pPr indent="-342900" lvl="0" marL="457200" rtl="0" algn="l">
              <a:spcBef>
                <a:spcPts val="0"/>
              </a:spcBef>
              <a:spcAft>
                <a:spcPts val="0"/>
              </a:spcAft>
              <a:buClr>
                <a:srgbClr val="000000"/>
              </a:buClr>
              <a:buSzPts val="1800"/>
              <a:buFont typeface="Source Sans Pro"/>
              <a:buChar char="-"/>
            </a:pPr>
            <a:r>
              <a:rPr lang="en" sz="1800">
                <a:solidFill>
                  <a:srgbClr val="000000"/>
                </a:solidFill>
                <a:latin typeface="Source Sans Pro"/>
                <a:ea typeface="Source Sans Pro"/>
                <a:cs typeface="Source Sans Pro"/>
                <a:sym typeface="Source Sans Pro"/>
              </a:rPr>
              <a:t>Driven by ambition and power of technology to drive human progress</a:t>
            </a:r>
            <a:endParaRPr/>
          </a:p>
        </p:txBody>
      </p:sp>
      <p:pic>
        <p:nvPicPr>
          <p:cNvPr id="226" name="Google Shape;226;p26"/>
          <p:cNvPicPr preferRelativeResize="0"/>
          <p:nvPr/>
        </p:nvPicPr>
        <p:blipFill>
          <a:blip r:embed="rId3">
            <a:alphaModFix/>
          </a:blip>
          <a:stretch>
            <a:fillRect/>
          </a:stretch>
        </p:blipFill>
        <p:spPr>
          <a:xfrm>
            <a:off x="331982" y="653023"/>
            <a:ext cx="6298573" cy="777125"/>
          </a:xfrm>
          <a:prstGeom prst="rect">
            <a:avLst/>
          </a:prstGeom>
          <a:noFill/>
          <a:ln>
            <a:noFill/>
          </a:ln>
        </p:spPr>
      </p:pic>
      <p:pic>
        <p:nvPicPr>
          <p:cNvPr id="227" name="Google Shape;227;p26"/>
          <p:cNvPicPr preferRelativeResize="0"/>
          <p:nvPr/>
        </p:nvPicPr>
        <p:blipFill>
          <a:blip r:embed="rId4">
            <a:alphaModFix/>
          </a:blip>
          <a:stretch>
            <a:fillRect/>
          </a:stretch>
        </p:blipFill>
        <p:spPr>
          <a:xfrm>
            <a:off x="256675" y="3173000"/>
            <a:ext cx="2689172" cy="1738525"/>
          </a:xfrm>
          <a:prstGeom prst="rect">
            <a:avLst/>
          </a:prstGeom>
          <a:noFill/>
          <a:ln>
            <a:noFill/>
          </a:ln>
        </p:spPr>
      </p:pic>
      <p:pic>
        <p:nvPicPr>
          <p:cNvPr id="228" name="Google Shape;228;p26"/>
          <p:cNvPicPr preferRelativeResize="0"/>
          <p:nvPr/>
        </p:nvPicPr>
        <p:blipFill>
          <a:blip r:embed="rId5">
            <a:alphaModFix/>
          </a:blip>
          <a:stretch>
            <a:fillRect/>
          </a:stretch>
        </p:blipFill>
        <p:spPr>
          <a:xfrm>
            <a:off x="3229025" y="3185638"/>
            <a:ext cx="2405224" cy="1713249"/>
          </a:xfrm>
          <a:prstGeom prst="rect">
            <a:avLst/>
          </a:prstGeom>
          <a:noFill/>
          <a:ln>
            <a:noFill/>
          </a:ln>
        </p:spPr>
      </p:pic>
      <p:pic>
        <p:nvPicPr>
          <p:cNvPr id="229" name="Google Shape;229;p26"/>
          <p:cNvPicPr preferRelativeResize="0"/>
          <p:nvPr/>
        </p:nvPicPr>
        <p:blipFill>
          <a:blip r:embed="rId6">
            <a:alphaModFix/>
          </a:blip>
          <a:stretch>
            <a:fillRect/>
          </a:stretch>
        </p:blipFill>
        <p:spPr>
          <a:xfrm>
            <a:off x="5917425" y="3185637"/>
            <a:ext cx="3045826" cy="1713250"/>
          </a:xfrm>
          <a:prstGeom prst="rect">
            <a:avLst/>
          </a:prstGeom>
          <a:noFill/>
          <a:ln>
            <a:noFill/>
          </a:ln>
        </p:spPr>
      </p:pic>
      <p:sp>
        <p:nvSpPr>
          <p:cNvPr id="230" name="Google Shape;230;p26"/>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131475"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233" name="Google Shape;233;p26"/>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234" name="Google Shape;234;p26"/>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235" name="Google Shape;235;p26"/>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236" name="Google Shape;236;p26"/>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400575" y="758325"/>
            <a:ext cx="7433400" cy="87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How can we better plan our future hackathons?</a:t>
            </a:r>
            <a:endParaRPr>
              <a:solidFill>
                <a:schemeClr val="accent2"/>
              </a:solidFill>
            </a:endParaRPr>
          </a:p>
        </p:txBody>
      </p:sp>
      <p:sp>
        <p:nvSpPr>
          <p:cNvPr id="242" name="Google Shape;242;p27"/>
          <p:cNvSpPr txBox="1"/>
          <p:nvPr>
            <p:ph idx="2" type="body"/>
          </p:nvPr>
        </p:nvSpPr>
        <p:spPr>
          <a:xfrm>
            <a:off x="157500" y="1777263"/>
            <a:ext cx="4197900" cy="223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004B85"/>
                </a:solidFill>
                <a:latin typeface="Montserrat"/>
                <a:ea typeface="Montserrat"/>
                <a:cs typeface="Montserrat"/>
                <a:sym typeface="Montserrat"/>
              </a:rPr>
              <a:t>2022 Hackathons hosted by Dell Technologies</a:t>
            </a:r>
            <a:endParaRPr b="1" sz="1200">
              <a:solidFill>
                <a:srgbClr val="004B85"/>
              </a:solidFill>
              <a:latin typeface="Montserrat"/>
              <a:ea typeface="Montserrat"/>
              <a:cs typeface="Montserrat"/>
              <a:sym typeface="Montserrat"/>
            </a:endParaRPr>
          </a:p>
        </p:txBody>
      </p:sp>
      <p:sp>
        <p:nvSpPr>
          <p:cNvPr id="243" name="Google Shape;243;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7"/>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131475"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247" name="Google Shape;247;p27"/>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248" name="Google Shape;248;p27"/>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249" name="Google Shape;249;p27"/>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250" name="Google Shape;250;p27"/>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pic>
        <p:nvPicPr>
          <p:cNvPr id="251" name="Google Shape;251;p27"/>
          <p:cNvPicPr preferRelativeResize="0"/>
          <p:nvPr/>
        </p:nvPicPr>
        <p:blipFill>
          <a:blip r:embed="rId3">
            <a:alphaModFix/>
          </a:blip>
          <a:stretch>
            <a:fillRect/>
          </a:stretch>
        </p:blipFill>
        <p:spPr>
          <a:xfrm>
            <a:off x="400575" y="2141600"/>
            <a:ext cx="3576499" cy="1356100"/>
          </a:xfrm>
          <a:prstGeom prst="rect">
            <a:avLst/>
          </a:prstGeom>
          <a:noFill/>
          <a:ln>
            <a:noFill/>
          </a:ln>
        </p:spPr>
      </p:pic>
      <p:pic>
        <p:nvPicPr>
          <p:cNvPr id="252" name="Google Shape;252;p27"/>
          <p:cNvPicPr preferRelativeResize="0"/>
          <p:nvPr/>
        </p:nvPicPr>
        <p:blipFill>
          <a:blip r:embed="rId4">
            <a:alphaModFix/>
          </a:blip>
          <a:stretch>
            <a:fillRect/>
          </a:stretch>
        </p:blipFill>
        <p:spPr>
          <a:xfrm>
            <a:off x="673875" y="3677575"/>
            <a:ext cx="3029906" cy="1356100"/>
          </a:xfrm>
          <a:prstGeom prst="rect">
            <a:avLst/>
          </a:prstGeom>
          <a:noFill/>
          <a:ln>
            <a:noFill/>
          </a:ln>
        </p:spPr>
      </p:pic>
      <p:sp>
        <p:nvSpPr>
          <p:cNvPr id="253" name="Google Shape;253;p27"/>
          <p:cNvSpPr txBox="1"/>
          <p:nvPr>
            <p:ph idx="2" type="body"/>
          </p:nvPr>
        </p:nvSpPr>
        <p:spPr>
          <a:xfrm>
            <a:off x="4897625" y="1777263"/>
            <a:ext cx="4197900" cy="223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004B85"/>
                </a:solidFill>
                <a:latin typeface="Montserrat"/>
                <a:ea typeface="Montserrat"/>
                <a:cs typeface="Montserrat"/>
                <a:sym typeface="Montserrat"/>
              </a:rPr>
              <a:t>Hackathons hosted by other organisations</a:t>
            </a:r>
            <a:endParaRPr b="1" sz="1200">
              <a:solidFill>
                <a:srgbClr val="004B85"/>
              </a:solidFill>
              <a:latin typeface="Montserrat"/>
              <a:ea typeface="Montserrat"/>
              <a:cs typeface="Montserrat"/>
              <a:sym typeface="Montserrat"/>
            </a:endParaRPr>
          </a:p>
        </p:txBody>
      </p:sp>
      <p:pic>
        <p:nvPicPr>
          <p:cNvPr id="254" name="Google Shape;254;p27"/>
          <p:cNvPicPr preferRelativeResize="0"/>
          <p:nvPr/>
        </p:nvPicPr>
        <p:blipFill>
          <a:blip r:embed="rId5">
            <a:alphaModFix/>
          </a:blip>
          <a:stretch>
            <a:fillRect/>
          </a:stretch>
        </p:blipFill>
        <p:spPr>
          <a:xfrm>
            <a:off x="5069250" y="2141625"/>
            <a:ext cx="2184924" cy="1092450"/>
          </a:xfrm>
          <a:prstGeom prst="rect">
            <a:avLst/>
          </a:prstGeom>
          <a:noFill/>
          <a:ln>
            <a:noFill/>
          </a:ln>
        </p:spPr>
      </p:pic>
      <p:pic>
        <p:nvPicPr>
          <p:cNvPr id="255" name="Google Shape;255;p27"/>
          <p:cNvPicPr preferRelativeResize="0"/>
          <p:nvPr/>
        </p:nvPicPr>
        <p:blipFill>
          <a:blip r:embed="rId6">
            <a:alphaModFix/>
          </a:blip>
          <a:stretch>
            <a:fillRect/>
          </a:stretch>
        </p:blipFill>
        <p:spPr>
          <a:xfrm>
            <a:off x="7002850" y="2141625"/>
            <a:ext cx="1954900" cy="1244025"/>
          </a:xfrm>
          <a:prstGeom prst="rect">
            <a:avLst/>
          </a:prstGeom>
          <a:noFill/>
          <a:ln>
            <a:noFill/>
          </a:ln>
        </p:spPr>
      </p:pic>
      <p:pic>
        <p:nvPicPr>
          <p:cNvPr id="256" name="Google Shape;256;p27"/>
          <p:cNvPicPr preferRelativeResize="0"/>
          <p:nvPr/>
        </p:nvPicPr>
        <p:blipFill>
          <a:blip r:embed="rId7">
            <a:alphaModFix/>
          </a:blip>
          <a:stretch>
            <a:fillRect/>
          </a:stretch>
        </p:blipFill>
        <p:spPr>
          <a:xfrm>
            <a:off x="5069249" y="3071775"/>
            <a:ext cx="1604624" cy="1604624"/>
          </a:xfrm>
          <a:prstGeom prst="rect">
            <a:avLst/>
          </a:prstGeom>
          <a:noFill/>
          <a:ln>
            <a:noFill/>
          </a:ln>
        </p:spPr>
      </p:pic>
      <p:pic>
        <p:nvPicPr>
          <p:cNvPr id="257" name="Google Shape;257;p27"/>
          <p:cNvPicPr preferRelativeResize="0"/>
          <p:nvPr/>
        </p:nvPicPr>
        <p:blipFill>
          <a:blip r:embed="rId8">
            <a:alphaModFix/>
          </a:blip>
          <a:stretch>
            <a:fillRect/>
          </a:stretch>
        </p:blipFill>
        <p:spPr>
          <a:xfrm>
            <a:off x="6673864" y="3374923"/>
            <a:ext cx="2078635" cy="109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p:nvPr/>
        </p:nvSpPr>
        <p:spPr>
          <a:xfrm>
            <a:off x="354400" y="3912975"/>
            <a:ext cx="2437800" cy="677100"/>
          </a:xfrm>
          <a:prstGeom prst="roundRect">
            <a:avLst>
              <a:gd fmla="val 16667" name="adj"/>
            </a:avLst>
          </a:prstGeom>
          <a:solidFill>
            <a:srgbClr val="00D0FF">
              <a:alpha val="1173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1556275"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266" name="Google Shape;266;p28"/>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267" name="Google Shape;267;p28"/>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268" name="Google Shape;268;p28"/>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269" name="Google Shape;269;p28"/>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cxnSp>
        <p:nvCxnSpPr>
          <p:cNvPr id="270" name="Google Shape;270;p28"/>
          <p:cNvCxnSpPr/>
          <p:nvPr/>
        </p:nvCxnSpPr>
        <p:spPr>
          <a:xfrm>
            <a:off x="160475" y="1122125"/>
            <a:ext cx="5436600" cy="0"/>
          </a:xfrm>
          <a:prstGeom prst="straightConnector1">
            <a:avLst/>
          </a:prstGeom>
          <a:noFill/>
          <a:ln cap="flat" cmpd="sng" w="19050">
            <a:solidFill>
              <a:srgbClr val="008BC1"/>
            </a:solidFill>
            <a:prstDash val="solid"/>
            <a:round/>
            <a:headEnd len="med" w="med" type="none"/>
            <a:tailEnd len="med" w="med" type="none"/>
          </a:ln>
        </p:spPr>
      </p:cxnSp>
      <p:sp>
        <p:nvSpPr>
          <p:cNvPr id="271" name="Google Shape;271;p28"/>
          <p:cNvSpPr txBox="1"/>
          <p:nvPr/>
        </p:nvSpPr>
        <p:spPr>
          <a:xfrm>
            <a:off x="103925" y="722125"/>
            <a:ext cx="5549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accent2"/>
                </a:solidFill>
                <a:latin typeface="Montserrat"/>
                <a:ea typeface="Montserrat"/>
                <a:cs typeface="Montserrat"/>
                <a:sym typeface="Montserrat"/>
              </a:rPr>
              <a:t>Requirements from Dell Technologies</a:t>
            </a:r>
            <a:endParaRPr b="1" sz="1900">
              <a:solidFill>
                <a:schemeClr val="accent2"/>
              </a:solidFill>
              <a:latin typeface="Montserrat"/>
              <a:ea typeface="Montserrat"/>
              <a:cs typeface="Montserrat"/>
              <a:sym typeface="Montserrat"/>
            </a:endParaRPr>
          </a:p>
        </p:txBody>
      </p:sp>
      <p:pic>
        <p:nvPicPr>
          <p:cNvPr id="272" name="Google Shape;272;p28"/>
          <p:cNvPicPr preferRelativeResize="0"/>
          <p:nvPr/>
        </p:nvPicPr>
        <p:blipFill>
          <a:blip r:embed="rId3">
            <a:alphaModFix/>
          </a:blip>
          <a:stretch>
            <a:fillRect/>
          </a:stretch>
        </p:blipFill>
        <p:spPr>
          <a:xfrm>
            <a:off x="237650" y="1302900"/>
            <a:ext cx="3576499" cy="1356100"/>
          </a:xfrm>
          <a:prstGeom prst="rect">
            <a:avLst/>
          </a:prstGeom>
          <a:noFill/>
          <a:ln>
            <a:noFill/>
          </a:ln>
        </p:spPr>
      </p:pic>
      <p:sp>
        <p:nvSpPr>
          <p:cNvPr id="273" name="Google Shape;273;p28"/>
          <p:cNvSpPr txBox="1"/>
          <p:nvPr/>
        </p:nvSpPr>
        <p:spPr>
          <a:xfrm>
            <a:off x="4041800" y="1302900"/>
            <a:ext cx="4772700" cy="140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accent2"/>
                </a:solidFill>
                <a:latin typeface="Montserrat"/>
                <a:ea typeface="Montserrat"/>
                <a:cs typeface="Montserrat"/>
                <a:sym typeface="Montserrat"/>
              </a:rPr>
              <a:t>SCDF Comments</a:t>
            </a:r>
            <a:endParaRPr b="1" sz="1900" u="sng">
              <a:solidFill>
                <a:schemeClr val="accent2"/>
              </a:solidFill>
              <a:latin typeface="Montserrat"/>
              <a:ea typeface="Montserrat"/>
              <a:cs typeface="Montserrat"/>
              <a:sym typeface="Montserrat"/>
            </a:endParaRPr>
          </a:p>
          <a:p>
            <a:pPr indent="0" lvl="0" marL="0" rtl="0" algn="ctr">
              <a:spcBef>
                <a:spcPts val="0"/>
              </a:spcBef>
              <a:spcAft>
                <a:spcPts val="0"/>
              </a:spcAft>
              <a:buNone/>
            </a:pPr>
            <a:r>
              <a:rPr b="1" lang="en" sz="2000">
                <a:solidFill>
                  <a:schemeClr val="accent2"/>
                </a:solidFill>
                <a:latin typeface="Montserrat"/>
                <a:ea typeface="Montserrat"/>
                <a:cs typeface="Montserrat"/>
                <a:sym typeface="Montserrat"/>
              </a:rPr>
              <a:t>“The quality of the participants this year has drastically decreased compared to 2021”</a:t>
            </a:r>
            <a:endParaRPr b="1" sz="2000">
              <a:solidFill>
                <a:schemeClr val="accent2"/>
              </a:solidFill>
              <a:latin typeface="Montserrat"/>
              <a:ea typeface="Montserrat"/>
              <a:cs typeface="Montserrat"/>
              <a:sym typeface="Montserrat"/>
            </a:endParaRPr>
          </a:p>
        </p:txBody>
      </p:sp>
      <p:sp>
        <p:nvSpPr>
          <p:cNvPr id="274" name="Google Shape;274;p28"/>
          <p:cNvSpPr txBox="1"/>
          <p:nvPr/>
        </p:nvSpPr>
        <p:spPr>
          <a:xfrm>
            <a:off x="705025" y="2815800"/>
            <a:ext cx="5388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accent2"/>
                </a:solidFill>
                <a:latin typeface="Montserrat"/>
                <a:ea typeface="Montserrat"/>
                <a:cs typeface="Montserrat"/>
                <a:sym typeface="Montserrat"/>
              </a:rPr>
              <a:t>How can we improve our future hackathons?</a:t>
            </a:r>
            <a:endParaRPr b="1" sz="1700">
              <a:solidFill>
                <a:schemeClr val="accent2"/>
              </a:solidFill>
              <a:latin typeface="Montserrat"/>
              <a:ea typeface="Montserrat"/>
              <a:cs typeface="Montserrat"/>
              <a:sym typeface="Montserrat"/>
            </a:endParaRPr>
          </a:p>
        </p:txBody>
      </p:sp>
      <p:pic>
        <p:nvPicPr>
          <p:cNvPr id="275" name="Google Shape;275;p28"/>
          <p:cNvPicPr preferRelativeResize="0"/>
          <p:nvPr/>
        </p:nvPicPr>
        <p:blipFill>
          <a:blip r:embed="rId4">
            <a:alphaModFix/>
          </a:blip>
          <a:stretch>
            <a:fillRect/>
          </a:stretch>
        </p:blipFill>
        <p:spPr>
          <a:xfrm>
            <a:off x="237650" y="2943275"/>
            <a:ext cx="603150" cy="603150"/>
          </a:xfrm>
          <a:prstGeom prst="rect">
            <a:avLst/>
          </a:prstGeom>
          <a:noFill/>
          <a:ln>
            <a:noFill/>
          </a:ln>
        </p:spPr>
      </p:pic>
      <p:sp>
        <p:nvSpPr>
          <p:cNvPr id="276" name="Google Shape;276;p28"/>
          <p:cNvSpPr txBox="1"/>
          <p:nvPr/>
        </p:nvSpPr>
        <p:spPr>
          <a:xfrm>
            <a:off x="412575" y="3912975"/>
            <a:ext cx="243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2"/>
                </a:solidFill>
                <a:latin typeface="Montserrat"/>
                <a:ea typeface="Montserrat"/>
                <a:cs typeface="Montserrat"/>
                <a:sym typeface="Montserrat"/>
              </a:rPr>
              <a:t>Intrinsic Motivations of the participants</a:t>
            </a:r>
            <a:endParaRPr b="1" sz="1600">
              <a:solidFill>
                <a:schemeClr val="accent2"/>
              </a:solidFill>
              <a:latin typeface="Montserrat"/>
              <a:ea typeface="Montserrat"/>
              <a:cs typeface="Montserrat"/>
              <a:sym typeface="Montserrat"/>
            </a:endParaRPr>
          </a:p>
        </p:txBody>
      </p:sp>
      <p:sp>
        <p:nvSpPr>
          <p:cNvPr id="277" name="Google Shape;277;p28"/>
          <p:cNvSpPr/>
          <p:nvPr/>
        </p:nvSpPr>
        <p:spPr>
          <a:xfrm>
            <a:off x="3224013" y="3912975"/>
            <a:ext cx="2437800" cy="677100"/>
          </a:xfrm>
          <a:prstGeom prst="roundRect">
            <a:avLst>
              <a:gd fmla="val 16667" name="adj"/>
            </a:avLst>
          </a:prstGeom>
          <a:solidFill>
            <a:srgbClr val="00D0FF">
              <a:alpha val="1173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6093625" y="3912975"/>
            <a:ext cx="2437800" cy="677100"/>
          </a:xfrm>
          <a:prstGeom prst="roundRect">
            <a:avLst>
              <a:gd fmla="val 16667" name="adj"/>
            </a:avLst>
          </a:prstGeom>
          <a:solidFill>
            <a:srgbClr val="00D0FF">
              <a:alpha val="1173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txBox="1"/>
          <p:nvPr/>
        </p:nvSpPr>
        <p:spPr>
          <a:xfrm>
            <a:off x="3224013" y="3912975"/>
            <a:ext cx="243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2"/>
                </a:solidFill>
                <a:latin typeface="Montserrat"/>
                <a:ea typeface="Montserrat"/>
                <a:cs typeface="Montserrat"/>
                <a:sym typeface="Montserrat"/>
              </a:rPr>
              <a:t>Extend Engagement with Participants</a:t>
            </a:r>
            <a:endParaRPr b="1" sz="1600">
              <a:solidFill>
                <a:schemeClr val="accent2"/>
              </a:solidFill>
              <a:latin typeface="Montserrat"/>
              <a:ea typeface="Montserrat"/>
              <a:cs typeface="Montserrat"/>
              <a:sym typeface="Montserrat"/>
            </a:endParaRPr>
          </a:p>
        </p:txBody>
      </p:sp>
      <p:sp>
        <p:nvSpPr>
          <p:cNvPr id="280" name="Google Shape;280;p28"/>
          <p:cNvSpPr txBox="1"/>
          <p:nvPr/>
        </p:nvSpPr>
        <p:spPr>
          <a:xfrm>
            <a:off x="3088575" y="3374400"/>
            <a:ext cx="270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2"/>
                </a:solidFill>
                <a:latin typeface="Montserrat"/>
                <a:ea typeface="Montserrat"/>
                <a:cs typeface="Montserrat"/>
                <a:sym typeface="Montserrat"/>
              </a:rPr>
              <a:t>Data Points</a:t>
            </a:r>
            <a:endParaRPr b="1" sz="2000">
              <a:solidFill>
                <a:schemeClr val="accent2"/>
              </a:solidFill>
              <a:latin typeface="Montserrat"/>
              <a:ea typeface="Montserrat"/>
              <a:cs typeface="Montserrat"/>
              <a:sym typeface="Montserrat"/>
            </a:endParaRPr>
          </a:p>
        </p:txBody>
      </p:sp>
      <p:cxnSp>
        <p:nvCxnSpPr>
          <p:cNvPr id="281" name="Google Shape;281;p28"/>
          <p:cNvCxnSpPr/>
          <p:nvPr/>
        </p:nvCxnSpPr>
        <p:spPr>
          <a:xfrm>
            <a:off x="174025" y="3825700"/>
            <a:ext cx="8535600" cy="17400"/>
          </a:xfrm>
          <a:prstGeom prst="straightConnector1">
            <a:avLst/>
          </a:prstGeom>
          <a:noFill/>
          <a:ln cap="flat" cmpd="sng" w="9525">
            <a:solidFill>
              <a:schemeClr val="dk2"/>
            </a:solidFill>
            <a:prstDash val="solid"/>
            <a:round/>
            <a:headEnd len="med" w="med" type="none"/>
            <a:tailEnd len="med" w="med" type="none"/>
          </a:ln>
        </p:spPr>
      </p:cxnSp>
      <p:sp>
        <p:nvSpPr>
          <p:cNvPr id="282" name="Google Shape;282;p28"/>
          <p:cNvSpPr txBox="1"/>
          <p:nvPr/>
        </p:nvSpPr>
        <p:spPr>
          <a:xfrm>
            <a:off x="6093638" y="3974475"/>
            <a:ext cx="243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ontserrat"/>
                <a:ea typeface="Montserrat"/>
                <a:cs typeface="Montserrat"/>
                <a:sym typeface="Montserrat"/>
              </a:rPr>
              <a:t>Trending Topics (TechStack) for Hackathons</a:t>
            </a:r>
            <a:endParaRPr b="1" sz="1200">
              <a:solidFill>
                <a:schemeClr val="accent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title"/>
          </p:nvPr>
        </p:nvSpPr>
        <p:spPr>
          <a:xfrm>
            <a:off x="488750" y="81277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Intrinsic Motivation</a:t>
            </a:r>
            <a:endParaRPr>
              <a:solidFill>
                <a:schemeClr val="accent2"/>
              </a:solidFill>
            </a:endParaRPr>
          </a:p>
        </p:txBody>
      </p:sp>
      <p:sp>
        <p:nvSpPr>
          <p:cNvPr id="288" name="Google Shape;288;p29"/>
          <p:cNvSpPr txBox="1"/>
          <p:nvPr>
            <p:ph idx="12" type="sldNum"/>
          </p:nvPr>
        </p:nvSpPr>
        <p:spPr>
          <a:xfrm>
            <a:off x="8527134" y="474990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29"/>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291" name="Google Shape;291;p29"/>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292" name="Google Shape;292;p29"/>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293" name="Google Shape;293;p29"/>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294" name="Google Shape;294;p29"/>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295" name="Google Shape;295;p29"/>
          <p:cNvSpPr/>
          <p:nvPr/>
        </p:nvSpPr>
        <p:spPr>
          <a:xfrm>
            <a:off x="29328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591600" y="1341225"/>
            <a:ext cx="2956500" cy="3354900"/>
          </a:xfrm>
          <a:prstGeom prst="roundRect">
            <a:avLst>
              <a:gd fmla="val 16667" name="adj"/>
            </a:avLst>
          </a:prstGeom>
          <a:solidFill>
            <a:srgbClr val="00D0FF">
              <a:alpha val="1173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5301175" y="1341225"/>
            <a:ext cx="2956500" cy="3354900"/>
          </a:xfrm>
          <a:prstGeom prst="roundRect">
            <a:avLst>
              <a:gd fmla="val 16667" name="adj"/>
            </a:avLst>
          </a:prstGeom>
          <a:solidFill>
            <a:srgbClr val="00D0FF">
              <a:alpha val="1173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txBox="1"/>
          <p:nvPr/>
        </p:nvSpPr>
        <p:spPr>
          <a:xfrm>
            <a:off x="591602" y="1556400"/>
            <a:ext cx="29565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2"/>
                </a:solidFill>
                <a:latin typeface="Montserrat"/>
                <a:ea typeface="Montserrat"/>
                <a:cs typeface="Montserrat"/>
                <a:sym typeface="Montserrat"/>
              </a:rPr>
              <a:t>Sentiments Analysis</a:t>
            </a:r>
            <a:endParaRPr b="1" sz="1600">
              <a:solidFill>
                <a:schemeClr val="accent2"/>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Forums (HardwareZone, Reddit, etc)</a:t>
            </a:r>
            <a:endParaRPr b="1" sz="1600">
              <a:solidFill>
                <a:schemeClr val="accent2"/>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News (StraitsTimes, CNA, Businesstimes)</a:t>
            </a:r>
            <a:endParaRPr b="1" sz="1600">
              <a:solidFill>
                <a:schemeClr val="accent2"/>
              </a:solidFill>
              <a:latin typeface="Montserrat"/>
              <a:ea typeface="Montserrat"/>
              <a:cs typeface="Montserrat"/>
              <a:sym typeface="Montserrat"/>
            </a:endParaRPr>
          </a:p>
          <a:p>
            <a:pPr indent="0" lvl="0" marL="0" rtl="0" algn="l">
              <a:spcBef>
                <a:spcPts val="0"/>
              </a:spcBef>
              <a:spcAft>
                <a:spcPts val="0"/>
              </a:spcAft>
              <a:buNone/>
            </a:pPr>
            <a:r>
              <a:rPr b="1" lang="en">
                <a:solidFill>
                  <a:srgbClr val="38761D"/>
                </a:solidFill>
                <a:latin typeface="Montserrat"/>
                <a:ea typeface="Montserrat"/>
                <a:cs typeface="Montserrat"/>
                <a:sym typeface="Montserrat"/>
              </a:rPr>
              <a:t>With the Data</a:t>
            </a:r>
            <a:endParaRPr b="1">
              <a:solidFill>
                <a:srgbClr val="38761D"/>
              </a:solidFill>
              <a:latin typeface="Montserrat"/>
              <a:ea typeface="Montserrat"/>
              <a:cs typeface="Montserrat"/>
              <a:sym typeface="Montserrat"/>
            </a:endParaRPr>
          </a:p>
          <a:p>
            <a:pPr indent="0" lvl="0" marL="0" rtl="0" algn="l">
              <a:spcBef>
                <a:spcPts val="0"/>
              </a:spcBef>
              <a:spcAft>
                <a:spcPts val="0"/>
              </a:spcAft>
              <a:buNone/>
            </a:pPr>
            <a:r>
              <a:rPr b="1" lang="en">
                <a:solidFill>
                  <a:srgbClr val="38761D"/>
                </a:solidFill>
                <a:latin typeface="Montserrat"/>
                <a:ea typeface="Montserrat"/>
                <a:cs typeface="Montserrat"/>
                <a:sym typeface="Montserrat"/>
              </a:rPr>
              <a:t>- Feature Extraction</a:t>
            </a:r>
            <a:endParaRPr b="1">
              <a:solidFill>
                <a:srgbClr val="38761D"/>
              </a:solidFill>
              <a:latin typeface="Montserrat"/>
              <a:ea typeface="Montserrat"/>
              <a:cs typeface="Montserrat"/>
              <a:sym typeface="Montserrat"/>
            </a:endParaRPr>
          </a:p>
          <a:p>
            <a:pPr indent="0" lvl="0" marL="0" rtl="0" algn="l">
              <a:spcBef>
                <a:spcPts val="0"/>
              </a:spcBef>
              <a:spcAft>
                <a:spcPts val="0"/>
              </a:spcAft>
              <a:buNone/>
            </a:pPr>
            <a:r>
              <a:rPr b="1" lang="en">
                <a:solidFill>
                  <a:srgbClr val="38761D"/>
                </a:solidFill>
                <a:latin typeface="Montserrat"/>
                <a:ea typeface="Montserrat"/>
                <a:cs typeface="Montserrat"/>
                <a:sym typeface="Montserrat"/>
              </a:rPr>
              <a:t>- Sentiment-labelled Training</a:t>
            </a:r>
            <a:endParaRPr b="1">
              <a:solidFill>
                <a:srgbClr val="38761D"/>
              </a:solidFill>
              <a:latin typeface="Montserrat"/>
              <a:ea typeface="Montserrat"/>
              <a:cs typeface="Montserrat"/>
              <a:sym typeface="Montserrat"/>
            </a:endParaRPr>
          </a:p>
          <a:p>
            <a:pPr indent="0" lvl="0" marL="0" rtl="0" algn="l">
              <a:spcBef>
                <a:spcPts val="0"/>
              </a:spcBef>
              <a:spcAft>
                <a:spcPts val="0"/>
              </a:spcAft>
              <a:buNone/>
            </a:pPr>
            <a:r>
              <a:rPr b="1" lang="en">
                <a:solidFill>
                  <a:srgbClr val="38761D"/>
                </a:solidFill>
                <a:latin typeface="Montserrat"/>
                <a:ea typeface="Montserrat"/>
                <a:cs typeface="Montserrat"/>
                <a:sym typeface="Montserrat"/>
              </a:rPr>
              <a:t>- Generate Overall Sentiment</a:t>
            </a:r>
            <a:endParaRPr b="1">
              <a:solidFill>
                <a:srgbClr val="38761D"/>
              </a:solidFill>
              <a:latin typeface="Montserrat"/>
              <a:ea typeface="Montserrat"/>
              <a:cs typeface="Montserrat"/>
              <a:sym typeface="Montserrat"/>
            </a:endParaRPr>
          </a:p>
        </p:txBody>
      </p:sp>
      <p:pic>
        <p:nvPicPr>
          <p:cNvPr id="299" name="Google Shape;299;p29"/>
          <p:cNvPicPr preferRelativeResize="0"/>
          <p:nvPr/>
        </p:nvPicPr>
        <p:blipFill>
          <a:blip r:embed="rId3">
            <a:alphaModFix/>
          </a:blip>
          <a:stretch>
            <a:fillRect/>
          </a:stretch>
        </p:blipFill>
        <p:spPr>
          <a:xfrm>
            <a:off x="694042" y="3933925"/>
            <a:ext cx="1030800" cy="659714"/>
          </a:xfrm>
          <a:prstGeom prst="rect">
            <a:avLst/>
          </a:prstGeom>
          <a:noFill/>
          <a:ln>
            <a:noFill/>
          </a:ln>
        </p:spPr>
      </p:pic>
      <p:pic>
        <p:nvPicPr>
          <p:cNvPr id="300" name="Google Shape;300;p29"/>
          <p:cNvPicPr preferRelativeResize="0"/>
          <p:nvPr/>
        </p:nvPicPr>
        <p:blipFill>
          <a:blip r:embed="rId4">
            <a:alphaModFix/>
          </a:blip>
          <a:stretch>
            <a:fillRect/>
          </a:stretch>
        </p:blipFill>
        <p:spPr>
          <a:xfrm>
            <a:off x="1519925" y="4000113"/>
            <a:ext cx="938199" cy="445350"/>
          </a:xfrm>
          <a:prstGeom prst="rect">
            <a:avLst/>
          </a:prstGeom>
          <a:noFill/>
          <a:ln>
            <a:noFill/>
          </a:ln>
        </p:spPr>
      </p:pic>
      <p:pic>
        <p:nvPicPr>
          <p:cNvPr id="301" name="Google Shape;301;p29"/>
          <p:cNvPicPr preferRelativeResize="0"/>
          <p:nvPr/>
        </p:nvPicPr>
        <p:blipFill>
          <a:blip r:embed="rId5">
            <a:alphaModFix/>
          </a:blip>
          <a:stretch>
            <a:fillRect/>
          </a:stretch>
        </p:blipFill>
        <p:spPr>
          <a:xfrm>
            <a:off x="2529825" y="4041112"/>
            <a:ext cx="827298" cy="445351"/>
          </a:xfrm>
          <a:prstGeom prst="rect">
            <a:avLst/>
          </a:prstGeom>
          <a:noFill/>
          <a:ln>
            <a:noFill/>
          </a:ln>
        </p:spPr>
      </p:pic>
      <p:sp>
        <p:nvSpPr>
          <p:cNvPr id="302" name="Google Shape;302;p29"/>
          <p:cNvSpPr txBox="1"/>
          <p:nvPr/>
        </p:nvSpPr>
        <p:spPr>
          <a:xfrm>
            <a:off x="5301177" y="1556400"/>
            <a:ext cx="2956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2"/>
                </a:solidFill>
                <a:latin typeface="Montserrat"/>
                <a:ea typeface="Montserrat"/>
                <a:cs typeface="Montserrat"/>
                <a:sym typeface="Montserrat"/>
              </a:rPr>
              <a:t>Competitor Analysis</a:t>
            </a:r>
            <a:endParaRPr b="1" sz="1600">
              <a:solidFill>
                <a:schemeClr val="accent2"/>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Sentiment Analysis will also be conducted on Dell’s competitors.</a:t>
            </a:r>
            <a:endParaRPr b="1" sz="1600">
              <a:solidFill>
                <a:schemeClr val="accent2"/>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They include:</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DSTA</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Google</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JPMorgan</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Hua Wei</a:t>
            </a:r>
            <a:endParaRPr b="1" sz="1600">
              <a:solidFill>
                <a:schemeClr val="accent2"/>
              </a:solidFill>
              <a:latin typeface="Montserrat"/>
              <a:ea typeface="Montserrat"/>
              <a:cs typeface="Montserrat"/>
              <a:sym typeface="Montserrat"/>
            </a:endParaRPr>
          </a:p>
          <a:p>
            <a:pPr indent="-330200" lvl="1" marL="914400" rtl="0" algn="l">
              <a:spcBef>
                <a:spcPts val="0"/>
              </a:spcBef>
              <a:spcAft>
                <a:spcPts val="0"/>
              </a:spcAft>
              <a:buClr>
                <a:schemeClr val="accent2"/>
              </a:buClr>
              <a:buSzPts val="1600"/>
              <a:buFont typeface="Montserrat"/>
              <a:buChar char="-"/>
            </a:pPr>
            <a:r>
              <a:rPr b="1" lang="en" sz="1600">
                <a:solidFill>
                  <a:schemeClr val="accent2"/>
                </a:solidFill>
                <a:latin typeface="Montserrat"/>
                <a:ea typeface="Montserrat"/>
                <a:cs typeface="Montserrat"/>
                <a:sym typeface="Montserrat"/>
              </a:rPr>
              <a:t>Shopee</a:t>
            </a:r>
            <a:endParaRPr b="1" sz="1600">
              <a:solidFill>
                <a:schemeClr val="accent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0"/>
          <p:cNvSpPr txBox="1"/>
          <p:nvPr>
            <p:ph type="title"/>
          </p:nvPr>
        </p:nvSpPr>
        <p:spPr>
          <a:xfrm>
            <a:off x="276450" y="498050"/>
            <a:ext cx="7433400" cy="81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Examples of Analysis of </a:t>
            </a:r>
            <a:endParaRPr>
              <a:solidFill>
                <a:schemeClr val="accent2"/>
              </a:solidFill>
            </a:endParaRPr>
          </a:p>
          <a:p>
            <a:pPr indent="0" lvl="0" marL="0" rtl="0" algn="l">
              <a:spcBef>
                <a:spcPts val="0"/>
              </a:spcBef>
              <a:spcAft>
                <a:spcPts val="0"/>
              </a:spcAft>
              <a:buNone/>
            </a:pPr>
            <a:r>
              <a:rPr lang="en">
                <a:solidFill>
                  <a:schemeClr val="accent2"/>
                </a:solidFill>
              </a:rPr>
              <a:t>Intrinsic Motivation</a:t>
            </a:r>
            <a:endParaRPr>
              <a:solidFill>
                <a:schemeClr val="accent2"/>
              </a:solidFill>
            </a:endParaRPr>
          </a:p>
        </p:txBody>
      </p:sp>
      <p:pic>
        <p:nvPicPr>
          <p:cNvPr id="308" name="Google Shape;308;p30"/>
          <p:cNvPicPr preferRelativeResize="0"/>
          <p:nvPr/>
        </p:nvPicPr>
        <p:blipFill>
          <a:blip r:embed="rId3">
            <a:alphaModFix/>
          </a:blip>
          <a:stretch>
            <a:fillRect/>
          </a:stretch>
        </p:blipFill>
        <p:spPr>
          <a:xfrm>
            <a:off x="152400" y="1384700"/>
            <a:ext cx="3131875" cy="1560775"/>
          </a:xfrm>
          <a:prstGeom prst="rect">
            <a:avLst/>
          </a:prstGeom>
          <a:noFill/>
          <a:ln>
            <a:noFill/>
          </a:ln>
        </p:spPr>
      </p:pic>
      <p:pic>
        <p:nvPicPr>
          <p:cNvPr id="309" name="Google Shape;309;p30"/>
          <p:cNvPicPr preferRelativeResize="0"/>
          <p:nvPr/>
        </p:nvPicPr>
        <p:blipFill>
          <a:blip r:embed="rId4">
            <a:alphaModFix/>
          </a:blip>
          <a:stretch>
            <a:fillRect/>
          </a:stretch>
        </p:blipFill>
        <p:spPr>
          <a:xfrm>
            <a:off x="6915025" y="0"/>
            <a:ext cx="1793425" cy="3285924"/>
          </a:xfrm>
          <a:prstGeom prst="rect">
            <a:avLst/>
          </a:prstGeom>
          <a:noFill/>
          <a:ln>
            <a:noFill/>
          </a:ln>
        </p:spPr>
      </p:pic>
      <p:pic>
        <p:nvPicPr>
          <p:cNvPr id="310" name="Google Shape;310;p30"/>
          <p:cNvPicPr preferRelativeResize="0"/>
          <p:nvPr/>
        </p:nvPicPr>
        <p:blipFill>
          <a:blip r:embed="rId5">
            <a:alphaModFix/>
          </a:blip>
          <a:stretch>
            <a:fillRect/>
          </a:stretch>
        </p:blipFill>
        <p:spPr>
          <a:xfrm>
            <a:off x="6915025" y="3106999"/>
            <a:ext cx="1793426" cy="1789426"/>
          </a:xfrm>
          <a:prstGeom prst="rect">
            <a:avLst/>
          </a:prstGeom>
          <a:noFill/>
          <a:ln>
            <a:noFill/>
          </a:ln>
        </p:spPr>
      </p:pic>
      <p:sp>
        <p:nvSpPr>
          <p:cNvPr id="311" name="Google Shape;311;p30"/>
          <p:cNvSpPr/>
          <p:nvPr/>
        </p:nvSpPr>
        <p:spPr>
          <a:xfrm>
            <a:off x="710650" y="1709575"/>
            <a:ext cx="976800" cy="318300"/>
          </a:xfrm>
          <a:prstGeom prst="ellipse">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6676200" y="4433825"/>
            <a:ext cx="2119500" cy="462600"/>
          </a:xfrm>
          <a:prstGeom prst="ellipse">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30"/>
          <p:cNvPicPr preferRelativeResize="0"/>
          <p:nvPr/>
        </p:nvPicPr>
        <p:blipFill>
          <a:blip r:embed="rId6">
            <a:alphaModFix/>
          </a:blip>
          <a:stretch>
            <a:fillRect/>
          </a:stretch>
        </p:blipFill>
        <p:spPr>
          <a:xfrm>
            <a:off x="276450" y="3061700"/>
            <a:ext cx="3040900" cy="1880016"/>
          </a:xfrm>
          <a:prstGeom prst="rect">
            <a:avLst/>
          </a:prstGeom>
          <a:noFill/>
          <a:ln>
            <a:noFill/>
          </a:ln>
        </p:spPr>
      </p:pic>
      <p:sp>
        <p:nvSpPr>
          <p:cNvPr id="314" name="Google Shape;314;p30"/>
          <p:cNvSpPr/>
          <p:nvPr/>
        </p:nvSpPr>
        <p:spPr>
          <a:xfrm>
            <a:off x="6828600" y="3949625"/>
            <a:ext cx="2119500" cy="462600"/>
          </a:xfrm>
          <a:prstGeom prst="ellipse">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2064825" y="3723200"/>
            <a:ext cx="903900" cy="462600"/>
          </a:xfrm>
          <a:prstGeom prst="ellipse">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1040675" y="2298625"/>
            <a:ext cx="976800" cy="273000"/>
          </a:xfrm>
          <a:prstGeom prst="ellipse">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0"/>
          <p:cNvPicPr preferRelativeResize="0"/>
          <p:nvPr/>
        </p:nvPicPr>
        <p:blipFill>
          <a:blip r:embed="rId7">
            <a:alphaModFix/>
          </a:blip>
          <a:stretch>
            <a:fillRect/>
          </a:stretch>
        </p:blipFill>
        <p:spPr>
          <a:xfrm>
            <a:off x="3284275" y="1315150"/>
            <a:ext cx="3544325" cy="3526569"/>
          </a:xfrm>
          <a:prstGeom prst="rect">
            <a:avLst/>
          </a:prstGeom>
          <a:noFill/>
          <a:ln>
            <a:noFill/>
          </a:ln>
        </p:spPr>
      </p:pic>
      <p:sp>
        <p:nvSpPr>
          <p:cNvPr id="318" name="Google Shape;318;p30"/>
          <p:cNvSpPr/>
          <p:nvPr/>
        </p:nvSpPr>
        <p:spPr>
          <a:xfrm>
            <a:off x="4104325" y="1709575"/>
            <a:ext cx="1432800" cy="273000"/>
          </a:xfrm>
          <a:prstGeom prst="ellipse">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321" name="Google Shape;321;p30"/>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322" name="Google Shape;322;p30"/>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323" name="Google Shape;323;p30"/>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324" name="Google Shape;324;p30"/>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325" name="Google Shape;325;p30"/>
          <p:cNvSpPr/>
          <p:nvPr/>
        </p:nvSpPr>
        <p:spPr>
          <a:xfrm>
            <a:off x="29328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488750" y="671250"/>
            <a:ext cx="8521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solidFill>
                  <a:schemeClr val="accent2"/>
                </a:solidFill>
              </a:rPr>
              <a:t>Trending Topics (TechStacks) for Hackathons</a:t>
            </a:r>
            <a:endParaRPr sz="2800">
              <a:solidFill>
                <a:schemeClr val="accent2"/>
              </a:solidFill>
            </a:endParaRPr>
          </a:p>
        </p:txBody>
      </p:sp>
      <p:sp>
        <p:nvSpPr>
          <p:cNvPr id="331" name="Google Shape;331;p31"/>
          <p:cNvSpPr txBox="1"/>
          <p:nvPr>
            <p:ph idx="12" type="sldNum"/>
          </p:nvPr>
        </p:nvSpPr>
        <p:spPr>
          <a:xfrm>
            <a:off x="8527134" y="474990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31"/>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334" name="Google Shape;334;p31"/>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335" name="Google Shape;335;p31"/>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336" name="Google Shape;336;p31"/>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337" name="Google Shape;337;p31"/>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338" name="Google Shape;338;p31"/>
          <p:cNvSpPr/>
          <p:nvPr/>
        </p:nvSpPr>
        <p:spPr>
          <a:xfrm>
            <a:off x="29328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591600" y="1341225"/>
            <a:ext cx="2956500" cy="3354900"/>
          </a:xfrm>
          <a:prstGeom prst="roundRect">
            <a:avLst>
              <a:gd fmla="val 16667" name="adj"/>
            </a:avLst>
          </a:prstGeom>
          <a:solidFill>
            <a:srgbClr val="00D0FF">
              <a:alpha val="1173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accent2"/>
              </a:buClr>
              <a:buSzPts val="1400"/>
              <a:buFont typeface="Montserrat"/>
              <a:buChar char="-"/>
            </a:pPr>
            <a:r>
              <a:rPr b="1" lang="en">
                <a:solidFill>
                  <a:schemeClr val="accent2"/>
                </a:solidFill>
                <a:latin typeface="Montserrat"/>
                <a:ea typeface="Montserrat"/>
                <a:cs typeface="Montserrat"/>
                <a:sym typeface="Montserrat"/>
              </a:rPr>
              <a:t>Hardware Zone</a:t>
            </a:r>
            <a:endParaRPr b="1">
              <a:solidFill>
                <a:schemeClr val="accent2"/>
              </a:solidFill>
              <a:latin typeface="Montserrat"/>
              <a:ea typeface="Montserrat"/>
              <a:cs typeface="Montserrat"/>
              <a:sym typeface="Montserrat"/>
            </a:endParaRPr>
          </a:p>
          <a:p>
            <a:pPr indent="-317500" lvl="0" marL="457200" rtl="0" algn="l">
              <a:spcBef>
                <a:spcPts val="0"/>
              </a:spcBef>
              <a:spcAft>
                <a:spcPts val="0"/>
              </a:spcAft>
              <a:buClr>
                <a:schemeClr val="accent2"/>
              </a:buClr>
              <a:buSzPts val="1400"/>
              <a:buFont typeface="Montserrat"/>
              <a:buChar char="-"/>
            </a:pPr>
            <a:r>
              <a:rPr b="1" lang="en">
                <a:solidFill>
                  <a:schemeClr val="accent2"/>
                </a:solidFill>
                <a:latin typeface="Montserrat"/>
                <a:ea typeface="Montserrat"/>
                <a:cs typeface="Montserrat"/>
                <a:sym typeface="Montserrat"/>
              </a:rPr>
              <a:t>Reddit</a:t>
            </a:r>
            <a:endParaRPr b="1">
              <a:solidFill>
                <a:schemeClr val="accent2"/>
              </a:solidFill>
              <a:latin typeface="Montserrat"/>
              <a:ea typeface="Montserrat"/>
              <a:cs typeface="Montserrat"/>
              <a:sym typeface="Montserrat"/>
            </a:endParaRPr>
          </a:p>
          <a:p>
            <a:pPr indent="0" lvl="0" marL="0" rtl="0" algn="l">
              <a:spcBef>
                <a:spcPts val="0"/>
              </a:spcBef>
              <a:spcAft>
                <a:spcPts val="0"/>
              </a:spcAft>
              <a:buNone/>
            </a:pPr>
            <a:r>
              <a:rPr b="1" lang="en">
                <a:solidFill>
                  <a:srgbClr val="38761D"/>
                </a:solidFill>
                <a:latin typeface="Montserrat"/>
                <a:ea typeface="Montserrat"/>
                <a:cs typeface="Montserrat"/>
                <a:sym typeface="Montserrat"/>
              </a:rPr>
              <a:t>With the data:</a:t>
            </a:r>
            <a:endParaRPr b="1">
              <a:solidFill>
                <a:srgbClr val="38761D"/>
              </a:solidFill>
              <a:latin typeface="Montserrat"/>
              <a:ea typeface="Montserrat"/>
              <a:cs typeface="Montserrat"/>
              <a:sym typeface="Montserrat"/>
            </a:endParaRPr>
          </a:p>
          <a:p>
            <a:pPr indent="-317500" lvl="0" marL="457200" rtl="0" algn="l">
              <a:spcBef>
                <a:spcPts val="0"/>
              </a:spcBef>
              <a:spcAft>
                <a:spcPts val="0"/>
              </a:spcAft>
              <a:buClr>
                <a:srgbClr val="38761D"/>
              </a:buClr>
              <a:buSzPts val="1400"/>
              <a:buFont typeface="Montserrat"/>
              <a:buChar char="-"/>
            </a:pPr>
            <a:r>
              <a:rPr b="1" lang="en">
                <a:solidFill>
                  <a:srgbClr val="38761D"/>
                </a:solidFill>
                <a:latin typeface="Montserrat"/>
                <a:ea typeface="Montserrat"/>
                <a:cs typeface="Montserrat"/>
                <a:sym typeface="Montserrat"/>
              </a:rPr>
              <a:t>Extract topics into two textual corpora</a:t>
            </a:r>
            <a:endParaRPr b="1">
              <a:solidFill>
                <a:srgbClr val="38761D"/>
              </a:solidFill>
              <a:latin typeface="Montserrat"/>
              <a:ea typeface="Montserrat"/>
              <a:cs typeface="Montserrat"/>
              <a:sym typeface="Montserrat"/>
            </a:endParaRPr>
          </a:p>
          <a:p>
            <a:pPr indent="-317500" lvl="0" marL="457200" rtl="0" algn="l">
              <a:spcBef>
                <a:spcPts val="0"/>
              </a:spcBef>
              <a:spcAft>
                <a:spcPts val="0"/>
              </a:spcAft>
              <a:buClr>
                <a:srgbClr val="38761D"/>
              </a:buClr>
              <a:buSzPts val="1400"/>
              <a:buFont typeface="Montserrat"/>
              <a:buChar char="-"/>
            </a:pPr>
            <a:r>
              <a:rPr b="1" lang="en">
                <a:solidFill>
                  <a:srgbClr val="38761D"/>
                </a:solidFill>
                <a:latin typeface="Montserrat"/>
                <a:ea typeface="Montserrat"/>
                <a:cs typeface="Montserrat"/>
                <a:sym typeface="Montserrat"/>
              </a:rPr>
              <a:t>Normalization, Noun Phrase extraction, Refinement and scoring of corpora</a:t>
            </a:r>
            <a:endParaRPr b="1">
              <a:solidFill>
                <a:srgbClr val="38761D"/>
              </a:solidFill>
              <a:latin typeface="Montserrat"/>
              <a:ea typeface="Montserrat"/>
              <a:cs typeface="Montserrat"/>
              <a:sym typeface="Montserrat"/>
            </a:endParaRPr>
          </a:p>
          <a:p>
            <a:pPr indent="-317500" lvl="0" marL="457200" rtl="0" algn="l">
              <a:spcBef>
                <a:spcPts val="0"/>
              </a:spcBef>
              <a:spcAft>
                <a:spcPts val="0"/>
              </a:spcAft>
              <a:buClr>
                <a:srgbClr val="38761D"/>
              </a:buClr>
              <a:buSzPts val="1400"/>
              <a:buFont typeface="Montserrat"/>
              <a:buChar char="-"/>
            </a:pPr>
            <a:r>
              <a:rPr b="1" lang="en">
                <a:solidFill>
                  <a:srgbClr val="38761D"/>
                </a:solidFill>
                <a:latin typeface="Montserrat"/>
                <a:ea typeface="Montserrat"/>
                <a:cs typeface="Montserrat"/>
                <a:sym typeface="Montserrat"/>
              </a:rPr>
              <a:t>Train W2V model for clustering</a:t>
            </a:r>
            <a:endParaRPr b="1">
              <a:solidFill>
                <a:srgbClr val="38761D"/>
              </a:solidFill>
              <a:latin typeface="Montserrat"/>
              <a:ea typeface="Montserrat"/>
              <a:cs typeface="Montserrat"/>
              <a:sym typeface="Montserrat"/>
            </a:endParaRPr>
          </a:p>
        </p:txBody>
      </p:sp>
      <p:sp>
        <p:nvSpPr>
          <p:cNvPr id="340" name="Google Shape;340;p31"/>
          <p:cNvSpPr/>
          <p:nvPr/>
        </p:nvSpPr>
        <p:spPr>
          <a:xfrm>
            <a:off x="5301175" y="1341225"/>
            <a:ext cx="2956500" cy="3354900"/>
          </a:xfrm>
          <a:prstGeom prst="roundRect">
            <a:avLst>
              <a:gd fmla="val 16667" name="adj"/>
            </a:avLst>
          </a:prstGeom>
          <a:solidFill>
            <a:srgbClr val="00D0FF">
              <a:alpha val="1173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accent2"/>
              </a:buClr>
              <a:buSzPts val="1400"/>
              <a:buFont typeface="Montserrat"/>
              <a:buChar char="-"/>
            </a:pPr>
            <a:r>
              <a:rPr b="1" lang="en">
                <a:solidFill>
                  <a:schemeClr val="accent2"/>
                </a:solidFill>
                <a:latin typeface="Montserrat"/>
                <a:ea typeface="Montserrat"/>
                <a:cs typeface="Montserrat"/>
                <a:sym typeface="Montserrat"/>
              </a:rPr>
              <a:t>Compare and analyze topic lists generated </a:t>
            </a:r>
            <a:endParaRPr b="1">
              <a:solidFill>
                <a:schemeClr val="accent2"/>
              </a:solidFill>
              <a:latin typeface="Montserrat"/>
              <a:ea typeface="Montserrat"/>
              <a:cs typeface="Montserrat"/>
              <a:sym typeface="Montserrat"/>
            </a:endParaRPr>
          </a:p>
          <a:p>
            <a:pPr indent="-317500" lvl="0" marL="457200" rtl="0" algn="l">
              <a:spcBef>
                <a:spcPts val="0"/>
              </a:spcBef>
              <a:spcAft>
                <a:spcPts val="0"/>
              </a:spcAft>
              <a:buClr>
                <a:schemeClr val="accent2"/>
              </a:buClr>
              <a:buSzPts val="1400"/>
              <a:buFont typeface="Montserrat"/>
              <a:buChar char="-"/>
            </a:pPr>
            <a:r>
              <a:rPr b="1" lang="en">
                <a:solidFill>
                  <a:schemeClr val="accent2"/>
                </a:solidFill>
                <a:latin typeface="Montserrat"/>
                <a:ea typeface="Montserrat"/>
                <a:cs typeface="Montserrat"/>
                <a:sym typeface="Montserrat"/>
              </a:rPr>
              <a:t>Generate automatic report for extracted topics, “Hot” and “Cold” trends and topic clustering in 2D space</a:t>
            </a:r>
            <a:endParaRPr b="1">
              <a:solidFill>
                <a:schemeClr val="accent2"/>
              </a:solidFill>
              <a:latin typeface="Montserrat"/>
              <a:ea typeface="Montserrat"/>
              <a:cs typeface="Montserrat"/>
              <a:sym typeface="Montserrat"/>
            </a:endParaRPr>
          </a:p>
        </p:txBody>
      </p:sp>
      <p:sp>
        <p:nvSpPr>
          <p:cNvPr id="341" name="Google Shape;341;p31"/>
          <p:cNvSpPr txBox="1"/>
          <p:nvPr/>
        </p:nvSpPr>
        <p:spPr>
          <a:xfrm>
            <a:off x="591602" y="1556400"/>
            <a:ext cx="295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2"/>
                </a:solidFill>
                <a:latin typeface="Montserrat"/>
                <a:ea typeface="Montserrat"/>
                <a:cs typeface="Montserrat"/>
                <a:sym typeface="Montserrat"/>
              </a:rPr>
              <a:t>Topic</a:t>
            </a:r>
            <a:r>
              <a:rPr b="1" lang="en" sz="1600">
                <a:solidFill>
                  <a:schemeClr val="accent2"/>
                </a:solidFill>
                <a:latin typeface="Montserrat"/>
                <a:ea typeface="Montserrat"/>
                <a:cs typeface="Montserrat"/>
                <a:sym typeface="Montserrat"/>
              </a:rPr>
              <a:t> Analysis</a:t>
            </a:r>
            <a:endParaRPr b="1">
              <a:solidFill>
                <a:srgbClr val="38761D"/>
              </a:solidFill>
              <a:latin typeface="Montserrat"/>
              <a:ea typeface="Montserrat"/>
              <a:cs typeface="Montserrat"/>
              <a:sym typeface="Montserrat"/>
            </a:endParaRPr>
          </a:p>
        </p:txBody>
      </p:sp>
      <p:sp>
        <p:nvSpPr>
          <p:cNvPr id="342" name="Google Shape;342;p31"/>
          <p:cNvSpPr txBox="1"/>
          <p:nvPr/>
        </p:nvSpPr>
        <p:spPr>
          <a:xfrm>
            <a:off x="5301177" y="1556400"/>
            <a:ext cx="295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2"/>
                </a:solidFill>
                <a:latin typeface="Montserrat"/>
                <a:ea typeface="Montserrat"/>
                <a:cs typeface="Montserrat"/>
                <a:sym typeface="Montserrat"/>
              </a:rPr>
              <a:t>Trend Analysis</a:t>
            </a:r>
            <a:endParaRPr b="1">
              <a:solidFill>
                <a:srgbClr val="38761D"/>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2"/>
          <p:cNvSpPr txBox="1"/>
          <p:nvPr>
            <p:ph type="title"/>
          </p:nvPr>
        </p:nvSpPr>
        <p:spPr>
          <a:xfrm>
            <a:off x="276450" y="421850"/>
            <a:ext cx="7433400" cy="81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Example of Analysis of </a:t>
            </a:r>
            <a:endParaRPr>
              <a:solidFill>
                <a:schemeClr val="accent2"/>
              </a:solidFill>
            </a:endParaRPr>
          </a:p>
          <a:p>
            <a:pPr indent="0" lvl="0" marL="0" rtl="0" algn="l">
              <a:spcBef>
                <a:spcPts val="0"/>
              </a:spcBef>
              <a:spcAft>
                <a:spcPts val="0"/>
              </a:spcAft>
              <a:buNone/>
            </a:pPr>
            <a:r>
              <a:rPr lang="en">
                <a:solidFill>
                  <a:schemeClr val="accent2"/>
                </a:solidFill>
              </a:rPr>
              <a:t>Trending Topics</a:t>
            </a:r>
            <a:endParaRPr>
              <a:solidFill>
                <a:schemeClr val="accent2"/>
              </a:solidFill>
            </a:endParaRPr>
          </a:p>
        </p:txBody>
      </p:sp>
      <p:sp>
        <p:nvSpPr>
          <p:cNvPr id="348" name="Google Shape;348;p32"/>
          <p:cNvSpPr/>
          <p:nvPr/>
        </p:nvSpPr>
        <p:spPr>
          <a:xfrm>
            <a:off x="131475" y="111600"/>
            <a:ext cx="6699600" cy="7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txBox="1"/>
          <p:nvPr/>
        </p:nvSpPr>
        <p:spPr>
          <a:xfrm>
            <a:off x="3386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Overview</a:t>
            </a:r>
            <a:endParaRPr b="1" sz="1100">
              <a:solidFill>
                <a:schemeClr val="accent2"/>
              </a:solidFill>
              <a:latin typeface="Montserrat"/>
              <a:ea typeface="Montserrat"/>
              <a:cs typeface="Montserrat"/>
              <a:sym typeface="Montserrat"/>
            </a:endParaRPr>
          </a:p>
        </p:txBody>
      </p:sp>
      <p:sp>
        <p:nvSpPr>
          <p:cNvPr id="350" name="Google Shape;350;p32"/>
          <p:cNvSpPr txBox="1"/>
          <p:nvPr/>
        </p:nvSpPr>
        <p:spPr>
          <a:xfrm>
            <a:off x="1612650"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Requirements</a:t>
            </a:r>
            <a:endParaRPr b="1" sz="1100">
              <a:solidFill>
                <a:schemeClr val="accent2"/>
              </a:solidFill>
              <a:latin typeface="Montserrat"/>
              <a:ea typeface="Montserrat"/>
              <a:cs typeface="Montserrat"/>
              <a:sym typeface="Montserrat"/>
            </a:endParaRPr>
          </a:p>
        </p:txBody>
      </p:sp>
      <p:sp>
        <p:nvSpPr>
          <p:cNvPr id="351" name="Google Shape;351;p32"/>
          <p:cNvSpPr txBox="1"/>
          <p:nvPr/>
        </p:nvSpPr>
        <p:spPr>
          <a:xfrm>
            <a:off x="2961063"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Datasets</a:t>
            </a:r>
            <a:endParaRPr b="1" sz="1100">
              <a:solidFill>
                <a:schemeClr val="accent2"/>
              </a:solidFill>
              <a:latin typeface="Montserrat"/>
              <a:ea typeface="Montserrat"/>
              <a:cs typeface="Montserrat"/>
              <a:sym typeface="Montserrat"/>
            </a:endParaRPr>
          </a:p>
        </p:txBody>
      </p:sp>
      <p:sp>
        <p:nvSpPr>
          <p:cNvPr id="352" name="Google Shape;352;p32"/>
          <p:cNvSpPr txBox="1"/>
          <p:nvPr/>
        </p:nvSpPr>
        <p:spPr>
          <a:xfrm>
            <a:off x="4309475" y="182400"/>
            <a:ext cx="128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Montserrat"/>
                <a:ea typeface="Montserrat"/>
                <a:cs typeface="Montserrat"/>
                <a:sym typeface="Montserrat"/>
              </a:rPr>
              <a:t>Solution</a:t>
            </a:r>
            <a:endParaRPr b="1" sz="1100">
              <a:solidFill>
                <a:schemeClr val="accent2"/>
              </a:solidFill>
              <a:latin typeface="Montserrat"/>
              <a:ea typeface="Montserrat"/>
              <a:cs typeface="Montserrat"/>
              <a:sym typeface="Montserrat"/>
            </a:endParaRPr>
          </a:p>
        </p:txBody>
      </p:sp>
      <p:sp>
        <p:nvSpPr>
          <p:cNvPr id="353" name="Google Shape;353;p32"/>
          <p:cNvSpPr txBox="1"/>
          <p:nvPr/>
        </p:nvSpPr>
        <p:spPr>
          <a:xfrm>
            <a:off x="5718700" y="182400"/>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Montserrat"/>
                <a:ea typeface="Montserrat"/>
                <a:cs typeface="Montserrat"/>
                <a:sym typeface="Montserrat"/>
              </a:rPr>
              <a:t>Conclusion</a:t>
            </a:r>
            <a:endParaRPr b="1" sz="1100">
              <a:solidFill>
                <a:schemeClr val="accent2"/>
              </a:solidFill>
              <a:latin typeface="Montserrat"/>
              <a:ea typeface="Montserrat"/>
              <a:cs typeface="Montserrat"/>
              <a:sym typeface="Montserrat"/>
            </a:endParaRPr>
          </a:p>
        </p:txBody>
      </p:sp>
      <p:sp>
        <p:nvSpPr>
          <p:cNvPr id="354" name="Google Shape;354;p32"/>
          <p:cNvSpPr/>
          <p:nvPr/>
        </p:nvSpPr>
        <p:spPr>
          <a:xfrm>
            <a:off x="2932863" y="111600"/>
            <a:ext cx="1344000" cy="70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2"/>
          <p:cNvPicPr preferRelativeResize="0"/>
          <p:nvPr/>
        </p:nvPicPr>
        <p:blipFill>
          <a:blip r:embed="rId3">
            <a:alphaModFix/>
          </a:blip>
          <a:stretch>
            <a:fillRect/>
          </a:stretch>
        </p:blipFill>
        <p:spPr>
          <a:xfrm>
            <a:off x="152400" y="1384850"/>
            <a:ext cx="2935823" cy="3606251"/>
          </a:xfrm>
          <a:prstGeom prst="rect">
            <a:avLst/>
          </a:prstGeom>
          <a:noFill/>
          <a:ln>
            <a:noFill/>
          </a:ln>
        </p:spPr>
      </p:pic>
      <p:pic>
        <p:nvPicPr>
          <p:cNvPr id="356" name="Google Shape;356;p32"/>
          <p:cNvPicPr preferRelativeResize="0"/>
          <p:nvPr/>
        </p:nvPicPr>
        <p:blipFill>
          <a:blip r:embed="rId4">
            <a:alphaModFix/>
          </a:blip>
          <a:stretch>
            <a:fillRect/>
          </a:stretch>
        </p:blipFill>
        <p:spPr>
          <a:xfrm>
            <a:off x="3210962" y="1384850"/>
            <a:ext cx="3283500" cy="3331712"/>
          </a:xfrm>
          <a:prstGeom prst="rect">
            <a:avLst/>
          </a:prstGeom>
          <a:noFill/>
          <a:ln>
            <a:noFill/>
          </a:ln>
        </p:spPr>
      </p:pic>
      <p:pic>
        <p:nvPicPr>
          <p:cNvPr id="357" name="Google Shape;357;p32"/>
          <p:cNvPicPr preferRelativeResize="0"/>
          <p:nvPr/>
        </p:nvPicPr>
        <p:blipFill>
          <a:blip r:embed="rId5">
            <a:alphaModFix/>
          </a:blip>
          <a:stretch>
            <a:fillRect/>
          </a:stretch>
        </p:blipFill>
        <p:spPr>
          <a:xfrm>
            <a:off x="6871125" y="111600"/>
            <a:ext cx="2142825" cy="2403275"/>
          </a:xfrm>
          <a:prstGeom prst="rect">
            <a:avLst/>
          </a:prstGeom>
          <a:noFill/>
          <a:ln>
            <a:noFill/>
          </a:ln>
        </p:spPr>
      </p:pic>
      <p:pic>
        <p:nvPicPr>
          <p:cNvPr id="358" name="Google Shape;358;p32"/>
          <p:cNvPicPr preferRelativeResize="0"/>
          <p:nvPr/>
        </p:nvPicPr>
        <p:blipFill>
          <a:blip r:embed="rId6">
            <a:alphaModFix/>
          </a:blip>
          <a:stretch>
            <a:fillRect/>
          </a:stretch>
        </p:blipFill>
        <p:spPr>
          <a:xfrm>
            <a:off x="6749501" y="2514875"/>
            <a:ext cx="2265166" cy="322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